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 id="273" r:id="rId19"/>
    <p:sldId id="274" r:id="rId20"/>
    <p:sldId id="276" r:id="rId21"/>
    <p:sldId id="275"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94624D3-06D5-405B-927A-D4D025F3F552}">
          <p14:sldIdLst>
            <p14:sldId id="256"/>
            <p14:sldId id="257"/>
            <p14:sldId id="258"/>
            <p14:sldId id="259"/>
            <p14:sldId id="260"/>
            <p14:sldId id="261"/>
            <p14:sldId id="262"/>
            <p14:sldId id="263"/>
            <p14:sldId id="264"/>
            <p14:sldId id="265"/>
            <p14:sldId id="266"/>
            <p14:sldId id="267"/>
            <p14:sldId id="268"/>
            <p14:sldId id="269"/>
            <p14:sldId id="270"/>
            <p14:sldId id="272"/>
            <p14:sldId id="271"/>
            <p14:sldId id="273"/>
            <p14:sldId id="274"/>
            <p14:sldId id="276"/>
            <p14:sldId id="275"/>
            <p14:sldId id="277"/>
            <p14:sldId id="278"/>
            <p14:sldId id="279"/>
            <p14:sldId id="280"/>
            <p14:sldId id="281"/>
            <p14:sldId id="282"/>
            <p14:sldId id="283"/>
            <p14:sldId id="284"/>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000000"/>
    <a:srgbClr val="003D73"/>
    <a:srgbClr val="086E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1" autoAdjust="0"/>
    <p:restoredTop sz="94660"/>
  </p:normalViewPr>
  <p:slideViewPr>
    <p:cSldViewPr snapToGrid="0">
      <p:cViewPr varScale="1">
        <p:scale>
          <a:sx n="88" d="100"/>
          <a:sy n="88" d="100"/>
        </p:scale>
        <p:origin x="26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24935F-9E90-454D-A7FB-53AE77C15881}" type="datetimeFigureOut">
              <a:rPr lang="en-US" smtClean="0"/>
              <a:t>5/13/2018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6E6557-CD98-4379-9D91-85E8BBBEFE83}" type="slidenum">
              <a:rPr lang="en-US" smtClean="0"/>
              <a:t>‹#›</a:t>
            </a:fld>
            <a:endParaRPr lang="en-US"/>
          </a:p>
        </p:txBody>
      </p:sp>
    </p:spTree>
    <p:extLst>
      <p:ext uri="{BB962C8B-B14F-4D97-AF65-F5344CB8AC3E}">
        <p14:creationId xmlns:p14="http://schemas.microsoft.com/office/powerpoint/2010/main" val="567594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A95E134-3217-4843-87BE-6636680D8F36}" type="datetimeFigureOut">
              <a:rPr lang="en-US" smtClean="0"/>
              <a:t>5/13/2018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9FD6E5-5A3B-425C-9826-CB522BE0D100}" type="slidenum">
              <a:rPr lang="en-US" smtClean="0"/>
              <a:t>‹#›</a:t>
            </a:fld>
            <a:endParaRPr lang="en-US"/>
          </a:p>
        </p:txBody>
      </p:sp>
    </p:spTree>
    <p:extLst>
      <p:ext uri="{BB962C8B-B14F-4D97-AF65-F5344CB8AC3E}">
        <p14:creationId xmlns:p14="http://schemas.microsoft.com/office/powerpoint/2010/main" val="3953684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95E134-3217-4843-87BE-6636680D8F36}" type="datetimeFigureOut">
              <a:rPr lang="en-US" smtClean="0"/>
              <a:t>5/13/2018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9FD6E5-5A3B-425C-9826-CB522BE0D100}" type="slidenum">
              <a:rPr lang="en-US" smtClean="0"/>
              <a:t>‹#›</a:t>
            </a:fld>
            <a:endParaRPr lang="en-US"/>
          </a:p>
        </p:txBody>
      </p:sp>
    </p:spTree>
    <p:extLst>
      <p:ext uri="{BB962C8B-B14F-4D97-AF65-F5344CB8AC3E}">
        <p14:creationId xmlns:p14="http://schemas.microsoft.com/office/powerpoint/2010/main" val="328598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95E134-3217-4843-87BE-6636680D8F36}" type="datetimeFigureOut">
              <a:rPr lang="en-US" smtClean="0"/>
              <a:t>5/13/2018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9FD6E5-5A3B-425C-9826-CB522BE0D100}" type="slidenum">
              <a:rPr lang="en-US" smtClean="0"/>
              <a:t>‹#›</a:t>
            </a:fld>
            <a:endParaRPr lang="en-US"/>
          </a:p>
        </p:txBody>
      </p:sp>
    </p:spTree>
    <p:extLst>
      <p:ext uri="{BB962C8B-B14F-4D97-AF65-F5344CB8AC3E}">
        <p14:creationId xmlns:p14="http://schemas.microsoft.com/office/powerpoint/2010/main" val="492639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95E134-3217-4843-87BE-6636680D8F36}" type="datetimeFigureOut">
              <a:rPr lang="en-US" smtClean="0"/>
              <a:t>5/13/2018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9FD6E5-5A3B-425C-9826-CB522BE0D100}" type="slidenum">
              <a:rPr lang="en-US" smtClean="0"/>
              <a:t>‹#›</a:t>
            </a:fld>
            <a:endParaRPr lang="en-US"/>
          </a:p>
        </p:txBody>
      </p:sp>
    </p:spTree>
    <p:extLst>
      <p:ext uri="{BB962C8B-B14F-4D97-AF65-F5344CB8AC3E}">
        <p14:creationId xmlns:p14="http://schemas.microsoft.com/office/powerpoint/2010/main" val="2855324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A95E134-3217-4843-87BE-6636680D8F36}" type="datetimeFigureOut">
              <a:rPr lang="en-US" smtClean="0"/>
              <a:t>5/13/2018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9FD6E5-5A3B-425C-9826-CB522BE0D100}" type="slidenum">
              <a:rPr lang="en-US" smtClean="0"/>
              <a:t>‹#›</a:t>
            </a:fld>
            <a:endParaRPr lang="en-US"/>
          </a:p>
        </p:txBody>
      </p:sp>
    </p:spTree>
    <p:extLst>
      <p:ext uri="{BB962C8B-B14F-4D97-AF65-F5344CB8AC3E}">
        <p14:creationId xmlns:p14="http://schemas.microsoft.com/office/powerpoint/2010/main" val="259139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A95E134-3217-4843-87BE-6636680D8F36}" type="datetimeFigureOut">
              <a:rPr lang="en-US" smtClean="0"/>
              <a:t>5/13/2018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9FD6E5-5A3B-425C-9826-CB522BE0D100}" type="slidenum">
              <a:rPr lang="en-US" smtClean="0"/>
              <a:t>‹#›</a:t>
            </a:fld>
            <a:endParaRPr lang="en-US"/>
          </a:p>
        </p:txBody>
      </p:sp>
    </p:spTree>
    <p:extLst>
      <p:ext uri="{BB962C8B-B14F-4D97-AF65-F5344CB8AC3E}">
        <p14:creationId xmlns:p14="http://schemas.microsoft.com/office/powerpoint/2010/main" val="2581946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A95E134-3217-4843-87BE-6636680D8F36}" type="datetimeFigureOut">
              <a:rPr lang="en-US" smtClean="0"/>
              <a:t>5/13/2018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9FD6E5-5A3B-425C-9826-CB522BE0D100}" type="slidenum">
              <a:rPr lang="en-US" smtClean="0"/>
              <a:t>‹#›</a:t>
            </a:fld>
            <a:endParaRPr lang="en-US"/>
          </a:p>
        </p:txBody>
      </p:sp>
    </p:spTree>
    <p:extLst>
      <p:ext uri="{BB962C8B-B14F-4D97-AF65-F5344CB8AC3E}">
        <p14:creationId xmlns:p14="http://schemas.microsoft.com/office/powerpoint/2010/main" val="3518460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A95E134-3217-4843-87BE-6636680D8F36}" type="datetimeFigureOut">
              <a:rPr lang="en-US" smtClean="0"/>
              <a:t>5/13/2018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9FD6E5-5A3B-425C-9826-CB522BE0D100}" type="slidenum">
              <a:rPr lang="en-US" smtClean="0"/>
              <a:t>‹#›</a:t>
            </a:fld>
            <a:endParaRPr lang="en-US"/>
          </a:p>
        </p:txBody>
      </p:sp>
    </p:spTree>
    <p:extLst>
      <p:ext uri="{BB962C8B-B14F-4D97-AF65-F5344CB8AC3E}">
        <p14:creationId xmlns:p14="http://schemas.microsoft.com/office/powerpoint/2010/main" val="3433770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95E134-3217-4843-87BE-6636680D8F36}" type="datetimeFigureOut">
              <a:rPr lang="en-US" smtClean="0"/>
              <a:t>5/13/2018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9FD6E5-5A3B-425C-9826-CB522BE0D100}" type="slidenum">
              <a:rPr lang="en-US" smtClean="0"/>
              <a:t>‹#›</a:t>
            </a:fld>
            <a:endParaRPr lang="en-US"/>
          </a:p>
        </p:txBody>
      </p:sp>
    </p:spTree>
    <p:extLst>
      <p:ext uri="{BB962C8B-B14F-4D97-AF65-F5344CB8AC3E}">
        <p14:creationId xmlns:p14="http://schemas.microsoft.com/office/powerpoint/2010/main" val="3938573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A95E134-3217-4843-87BE-6636680D8F36}" type="datetimeFigureOut">
              <a:rPr lang="en-US" smtClean="0"/>
              <a:t>5/13/2018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9FD6E5-5A3B-425C-9826-CB522BE0D100}" type="slidenum">
              <a:rPr lang="en-US" smtClean="0"/>
              <a:t>‹#›</a:t>
            </a:fld>
            <a:endParaRPr lang="en-US"/>
          </a:p>
        </p:txBody>
      </p:sp>
    </p:spTree>
    <p:extLst>
      <p:ext uri="{BB962C8B-B14F-4D97-AF65-F5344CB8AC3E}">
        <p14:creationId xmlns:p14="http://schemas.microsoft.com/office/powerpoint/2010/main" val="3662051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A95E134-3217-4843-87BE-6636680D8F36}" type="datetimeFigureOut">
              <a:rPr lang="en-US" smtClean="0"/>
              <a:t>5/13/2018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9FD6E5-5A3B-425C-9826-CB522BE0D100}" type="slidenum">
              <a:rPr lang="en-US" smtClean="0"/>
              <a:t>‹#›</a:t>
            </a:fld>
            <a:endParaRPr lang="en-US"/>
          </a:p>
        </p:txBody>
      </p:sp>
    </p:spTree>
    <p:extLst>
      <p:ext uri="{BB962C8B-B14F-4D97-AF65-F5344CB8AC3E}">
        <p14:creationId xmlns:p14="http://schemas.microsoft.com/office/powerpoint/2010/main" val="1045518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0000">
              <a:srgbClr val="086EA4"/>
            </a:gs>
            <a:gs pos="100000">
              <a:srgbClr val="003D73"/>
            </a:gs>
          </a:gsLst>
          <a:lin ang="27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95E134-3217-4843-87BE-6636680D8F36}" type="datetimeFigureOut">
              <a:rPr lang="en-US" smtClean="0"/>
              <a:t>5/13/2018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9FD6E5-5A3B-425C-9826-CB522BE0D100}" type="slidenum">
              <a:rPr lang="en-US" smtClean="0"/>
              <a:t>‹#›</a:t>
            </a:fld>
            <a:endParaRPr lang="en-US"/>
          </a:p>
        </p:txBody>
      </p:sp>
    </p:spTree>
    <p:extLst>
      <p:ext uri="{BB962C8B-B14F-4D97-AF65-F5344CB8AC3E}">
        <p14:creationId xmlns:p14="http://schemas.microsoft.com/office/powerpoint/2010/main" val="24686447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ibalukt/team-phase-2"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547600" cy="8332389"/>
          </a:xfrm>
          <a:prstGeom prst="rect">
            <a:avLst/>
          </a:prstGeom>
        </p:spPr>
      </p:pic>
      <p:sp>
        <p:nvSpPr>
          <p:cNvPr id="2" name="Title 1"/>
          <p:cNvSpPr>
            <a:spLocks noGrp="1"/>
          </p:cNvSpPr>
          <p:nvPr>
            <p:ph type="ctrTitle"/>
          </p:nvPr>
        </p:nvSpPr>
        <p:spPr/>
        <p:txBody>
          <a:bodyPr>
            <a:normAutofit/>
          </a:bodyPr>
          <a:lstStyle/>
          <a:p>
            <a:r>
              <a:rPr lang="en-US" sz="8800" dirty="0" smtClean="0">
                <a:solidFill>
                  <a:srgbClr val="FFFF00"/>
                </a:solidFill>
                <a:latin typeface="Permanent Marker" panose="02000000000000000000" pitchFamily="2" charset="0"/>
                <a:ea typeface="Permanent Marker" panose="02000000000000000000" pitchFamily="2" charset="0"/>
              </a:rPr>
              <a:t>Coaster Crunch</a:t>
            </a:r>
            <a:endParaRPr lang="en-US" sz="8800" dirty="0">
              <a:solidFill>
                <a:srgbClr val="FFFF00"/>
              </a:solidFill>
              <a:latin typeface="Permanent Marker" panose="02000000000000000000" pitchFamily="2" charset="0"/>
              <a:ea typeface="Permanent Marker" panose="02000000000000000000" pitchFamily="2" charset="0"/>
            </a:endParaRPr>
          </a:p>
        </p:txBody>
      </p:sp>
      <p:sp>
        <p:nvSpPr>
          <p:cNvPr id="3" name="Subtitle 2"/>
          <p:cNvSpPr>
            <a:spLocks noGrp="1"/>
          </p:cNvSpPr>
          <p:nvPr>
            <p:ph type="subTitle" idx="1"/>
          </p:nvPr>
        </p:nvSpPr>
        <p:spPr>
          <a:xfrm>
            <a:off x="1524000" y="3602038"/>
            <a:ext cx="9144000" cy="1156229"/>
          </a:xfrm>
          <a:solidFill>
            <a:srgbClr val="002060">
              <a:alpha val="72941"/>
            </a:srgbClr>
          </a:solidFill>
        </p:spPr>
        <p:txBody>
          <a:bodyPr>
            <a:normAutofit/>
          </a:bodyPr>
          <a:lstStyle/>
          <a:p>
            <a:r>
              <a:rPr lang="en-US" sz="7200" dirty="0" smtClean="0">
                <a:solidFill>
                  <a:schemeClr val="bg1"/>
                </a:solidFill>
                <a:latin typeface="+mj-lt"/>
              </a:rPr>
              <a:t>A project by Team Blue</a:t>
            </a:r>
            <a:endParaRPr lang="en-US" sz="7200" dirty="0">
              <a:solidFill>
                <a:schemeClr val="bg1"/>
              </a:solidFill>
              <a:latin typeface="+mj-lt"/>
            </a:endParaRPr>
          </a:p>
        </p:txBody>
      </p:sp>
    </p:spTree>
    <p:extLst>
      <p:ext uri="{BB962C8B-B14F-4D97-AF65-F5344CB8AC3E}">
        <p14:creationId xmlns:p14="http://schemas.microsoft.com/office/powerpoint/2010/main" val="19081715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FFFF00"/>
                </a:solidFill>
                <a:latin typeface="Permanent Marker" panose="02000000000000000000" pitchFamily="2" charset="0"/>
                <a:ea typeface="Permanent Marker" panose="02000000000000000000" pitchFamily="2" charset="0"/>
              </a:rPr>
              <a:t>Angular Overview</a:t>
            </a:r>
            <a:endParaRPr lang="en-US" dirty="0">
              <a:solidFill>
                <a:srgbClr val="FFFF00"/>
              </a:solidFill>
              <a:latin typeface="Permanent Marker" panose="02000000000000000000" pitchFamily="2" charset="0"/>
              <a:ea typeface="Permanent Marker" panose="02000000000000000000" pitchFamily="2" charset="0"/>
            </a:endParaRPr>
          </a:p>
        </p:txBody>
      </p:sp>
      <p:sp>
        <p:nvSpPr>
          <p:cNvPr id="3" name="Content Placeholder 2"/>
          <p:cNvSpPr>
            <a:spLocks noGrp="1"/>
          </p:cNvSpPr>
          <p:nvPr>
            <p:ph idx="1"/>
          </p:nvPr>
        </p:nvSpPr>
        <p:spPr/>
        <p:txBody>
          <a:bodyPr>
            <a:normAutofit/>
          </a:bodyPr>
          <a:lstStyle/>
          <a:p>
            <a:r>
              <a:rPr lang="en-US" dirty="0" smtClean="0">
                <a:solidFill>
                  <a:schemeClr val="bg1"/>
                </a:solidFill>
              </a:rPr>
              <a:t>An application </a:t>
            </a:r>
            <a:r>
              <a:rPr lang="en-US" dirty="0">
                <a:solidFill>
                  <a:schemeClr val="bg1"/>
                </a:solidFill>
              </a:rPr>
              <a:t>is </a:t>
            </a:r>
            <a:r>
              <a:rPr lang="en-US" dirty="0" smtClean="0">
                <a:solidFill>
                  <a:schemeClr val="bg1"/>
                </a:solidFill>
              </a:rPr>
              <a:t>a collection of</a:t>
            </a:r>
            <a:r>
              <a:rPr lang="en-US" i="1" dirty="0" smtClean="0">
                <a:solidFill>
                  <a:schemeClr val="bg1"/>
                </a:solidFill>
              </a:rPr>
              <a:t> components</a:t>
            </a:r>
            <a:r>
              <a:rPr lang="en-US" dirty="0">
                <a:solidFill>
                  <a:schemeClr val="bg1"/>
                </a:solidFill>
              </a:rPr>
              <a:t>.</a:t>
            </a:r>
          </a:p>
          <a:p>
            <a:r>
              <a:rPr lang="en-US" dirty="0" smtClean="0">
                <a:solidFill>
                  <a:schemeClr val="bg1"/>
                </a:solidFill>
              </a:rPr>
              <a:t>The top level </a:t>
            </a:r>
            <a:r>
              <a:rPr lang="en-US" dirty="0">
                <a:solidFill>
                  <a:schemeClr val="bg1"/>
                </a:solidFill>
              </a:rPr>
              <a:t>c</a:t>
            </a:r>
            <a:r>
              <a:rPr lang="en-US" dirty="0" smtClean="0">
                <a:solidFill>
                  <a:schemeClr val="bg1"/>
                </a:solidFill>
              </a:rPr>
              <a:t>omponent </a:t>
            </a:r>
            <a:r>
              <a:rPr lang="en-US" dirty="0">
                <a:solidFill>
                  <a:schemeClr val="bg1"/>
                </a:solidFill>
              </a:rPr>
              <a:t>is the application </a:t>
            </a:r>
            <a:r>
              <a:rPr lang="en-US" dirty="0" smtClean="0">
                <a:solidFill>
                  <a:schemeClr val="bg1"/>
                </a:solidFill>
              </a:rPr>
              <a:t>itself. This sits in the “app” folder. This means the application is a component calling in all other components.</a:t>
            </a:r>
            <a:endParaRPr lang="en-US" dirty="0">
              <a:solidFill>
                <a:schemeClr val="bg1"/>
              </a:solidFill>
            </a:endParaRPr>
          </a:p>
          <a:p>
            <a:r>
              <a:rPr lang="en-US" dirty="0" smtClean="0">
                <a:solidFill>
                  <a:schemeClr val="bg1"/>
                </a:solidFill>
              </a:rPr>
              <a:t>The application component is not the only component that may call another, however. When a component is called and rendered, it will call any of its child components along for the ride.</a:t>
            </a:r>
            <a:endParaRPr lang="en-US" dirty="0">
              <a:solidFill>
                <a:schemeClr val="bg1"/>
              </a:solidFill>
            </a:endParaRPr>
          </a:p>
          <a:p>
            <a:r>
              <a:rPr lang="en-US" dirty="0">
                <a:solidFill>
                  <a:schemeClr val="bg1"/>
                </a:solidFill>
              </a:rPr>
              <a:t>The basic building blocks of angular are </a:t>
            </a:r>
            <a:r>
              <a:rPr lang="en-US" i="1" dirty="0" err="1">
                <a:solidFill>
                  <a:schemeClr val="bg1"/>
                </a:solidFill>
              </a:rPr>
              <a:t>ngModules</a:t>
            </a:r>
            <a:r>
              <a:rPr lang="en-US" i="1" dirty="0">
                <a:solidFill>
                  <a:schemeClr val="bg1"/>
                </a:solidFill>
              </a:rPr>
              <a:t> </a:t>
            </a:r>
            <a:r>
              <a:rPr lang="en-US" dirty="0">
                <a:solidFill>
                  <a:schemeClr val="bg1"/>
                </a:solidFill>
              </a:rPr>
              <a:t>which provide a compilation context for your components.</a:t>
            </a:r>
          </a:p>
          <a:p>
            <a:pPr marL="0" indent="0">
              <a:buNone/>
            </a:pPr>
            <a:endParaRPr lang="en-US" dirty="0" smtClean="0"/>
          </a:p>
        </p:txBody>
      </p:sp>
    </p:spTree>
    <p:extLst>
      <p:ext uri="{BB962C8B-B14F-4D97-AF65-F5344CB8AC3E}">
        <p14:creationId xmlns:p14="http://schemas.microsoft.com/office/powerpoint/2010/main" val="25547924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solidFill>
                  <a:srgbClr val="FFFF00"/>
                </a:solidFill>
                <a:latin typeface="Permanent Marker" panose="02000000000000000000" pitchFamily="2" charset="0"/>
                <a:ea typeface="Permanent Marker" panose="02000000000000000000" pitchFamily="2" charset="0"/>
              </a:rPr>
              <a:t>Angular OVERVIEW</a:t>
            </a:r>
            <a:endParaRPr lang="en-US" dirty="0">
              <a:solidFill>
                <a:srgbClr val="FFFF00"/>
              </a:solidFill>
              <a:latin typeface="Permanent Marker" panose="02000000000000000000" pitchFamily="2" charset="0"/>
              <a:ea typeface="Permanent Marker" panose="02000000000000000000" pitchFamily="2" charset="0"/>
            </a:endParaRPr>
          </a:p>
        </p:txBody>
      </p:sp>
      <p:pic>
        <p:nvPicPr>
          <p:cNvPr id="7" name="Content Placeholder 6"/>
          <p:cNvPicPr>
            <a:picLocks noGrp="1" noChangeAspect="1"/>
          </p:cNvPicPr>
          <p:nvPr>
            <p:ph sz="half" idx="1"/>
          </p:nvPr>
        </p:nvPicPr>
        <p:blipFill>
          <a:blip r:embed="rId2"/>
          <a:stretch>
            <a:fillRect/>
          </a:stretch>
        </p:blipFill>
        <p:spPr>
          <a:xfrm>
            <a:off x="1757664" y="1825625"/>
            <a:ext cx="3342672" cy="4351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Content Placeholder 7"/>
          <p:cNvPicPr>
            <a:picLocks noGrp="1" noChangeAspect="1"/>
          </p:cNvPicPr>
          <p:nvPr>
            <p:ph sz="half" idx="2"/>
          </p:nvPr>
        </p:nvPicPr>
        <p:blipFill>
          <a:blip r:embed="rId3"/>
          <a:stretch>
            <a:fillRect/>
          </a:stretch>
        </p:blipFill>
        <p:spPr>
          <a:xfrm>
            <a:off x="6172200" y="1837123"/>
            <a:ext cx="5181600" cy="43283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p:cNvSpPr txBox="1"/>
          <p:nvPr/>
        </p:nvSpPr>
        <p:spPr>
          <a:xfrm>
            <a:off x="2623457" y="6389914"/>
            <a:ext cx="8011886" cy="369332"/>
          </a:xfrm>
          <a:prstGeom prst="rect">
            <a:avLst/>
          </a:prstGeom>
          <a:noFill/>
        </p:spPr>
        <p:txBody>
          <a:bodyPr wrap="square" rtlCol="0">
            <a:spAutoFit/>
          </a:bodyPr>
          <a:lstStyle/>
          <a:p>
            <a:r>
              <a:rPr lang="en-US" i="1" dirty="0" smtClean="0">
                <a:solidFill>
                  <a:schemeClr val="bg1"/>
                </a:solidFill>
              </a:rPr>
              <a:t>An overview of the components layout and the @</a:t>
            </a:r>
            <a:r>
              <a:rPr lang="en-US" i="1" dirty="0" err="1" smtClean="0">
                <a:solidFill>
                  <a:schemeClr val="bg1"/>
                </a:solidFill>
              </a:rPr>
              <a:t>NgModule</a:t>
            </a:r>
            <a:endParaRPr lang="en-US" i="1" dirty="0">
              <a:solidFill>
                <a:schemeClr val="bg1"/>
              </a:solidFill>
            </a:endParaRPr>
          </a:p>
        </p:txBody>
      </p:sp>
    </p:spTree>
    <p:extLst>
      <p:ext uri="{BB962C8B-B14F-4D97-AF65-F5344CB8AC3E}">
        <p14:creationId xmlns:p14="http://schemas.microsoft.com/office/powerpoint/2010/main" val="3653138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4294967295"/>
          </p:nvPr>
        </p:nvPicPr>
        <p:blipFill>
          <a:blip r:embed="rId2"/>
          <a:stretch>
            <a:fillRect/>
          </a:stretch>
        </p:blipFill>
        <p:spPr>
          <a:xfrm>
            <a:off x="925740" y="1003072"/>
            <a:ext cx="3711575" cy="48736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rotWithShape="1">
          <a:blip r:embed="rId3"/>
          <a:srcRect l="4190" r="1189" b="8212"/>
          <a:stretch/>
        </p:blipFill>
        <p:spPr>
          <a:xfrm>
            <a:off x="5987142" y="1171007"/>
            <a:ext cx="5640364" cy="45377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p:cNvSpPr txBox="1"/>
          <p:nvPr/>
        </p:nvSpPr>
        <p:spPr>
          <a:xfrm>
            <a:off x="2362199" y="185057"/>
            <a:ext cx="6879771" cy="707886"/>
          </a:xfrm>
          <a:prstGeom prst="rect">
            <a:avLst/>
          </a:prstGeom>
          <a:noFill/>
        </p:spPr>
        <p:txBody>
          <a:bodyPr wrap="square" rtlCol="0">
            <a:spAutoFit/>
          </a:bodyPr>
          <a:lstStyle/>
          <a:p>
            <a:pPr algn="ctr"/>
            <a:r>
              <a:rPr lang="en-US" sz="4000" dirty="0" smtClean="0">
                <a:solidFill>
                  <a:srgbClr val="FFFF00"/>
                </a:solidFill>
                <a:latin typeface="Permanent Marker" panose="02000000000000000000" pitchFamily="2" charset="0"/>
                <a:ea typeface="Permanent Marker" panose="02000000000000000000" pitchFamily="2" charset="0"/>
              </a:rPr>
              <a:t>Angular OVERVIEW</a:t>
            </a:r>
            <a:endParaRPr lang="en-US" sz="4000" dirty="0">
              <a:solidFill>
                <a:srgbClr val="FFFF00"/>
              </a:solidFill>
              <a:latin typeface="Permanent Marker" panose="02000000000000000000" pitchFamily="2" charset="0"/>
              <a:ea typeface="Permanent Marker" panose="02000000000000000000" pitchFamily="2" charset="0"/>
            </a:endParaRPr>
          </a:p>
        </p:txBody>
      </p:sp>
      <p:sp>
        <p:nvSpPr>
          <p:cNvPr id="12" name="TextBox 11"/>
          <p:cNvSpPr txBox="1"/>
          <p:nvPr/>
        </p:nvSpPr>
        <p:spPr>
          <a:xfrm>
            <a:off x="1545771" y="6291943"/>
            <a:ext cx="9851572" cy="369332"/>
          </a:xfrm>
          <a:prstGeom prst="rect">
            <a:avLst/>
          </a:prstGeom>
          <a:noFill/>
        </p:spPr>
        <p:txBody>
          <a:bodyPr wrap="square" rtlCol="0">
            <a:spAutoFit/>
          </a:bodyPr>
          <a:lstStyle/>
          <a:p>
            <a:r>
              <a:rPr lang="en-US" i="1" dirty="0" smtClean="0">
                <a:solidFill>
                  <a:schemeClr val="bg1"/>
                </a:solidFill>
              </a:rPr>
              <a:t>A sample of the chart component template, and how that is inserted into the slider component.</a:t>
            </a:r>
            <a:endParaRPr lang="en-US" i="1" dirty="0">
              <a:solidFill>
                <a:schemeClr val="bg1"/>
              </a:solidFill>
            </a:endParaRPr>
          </a:p>
        </p:txBody>
      </p:sp>
    </p:spTree>
    <p:extLst>
      <p:ext uri="{BB962C8B-B14F-4D97-AF65-F5344CB8AC3E}">
        <p14:creationId xmlns:p14="http://schemas.microsoft.com/office/powerpoint/2010/main" val="22613719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600" dirty="0" err="1" smtClean="0">
                <a:solidFill>
                  <a:srgbClr val="FFFF00"/>
                </a:solidFill>
                <a:latin typeface="Permanent Marker" panose="02000000000000000000" pitchFamily="2" charset="0"/>
                <a:ea typeface="Permanent Marker" panose="02000000000000000000" pitchFamily="2" charset="0"/>
              </a:rPr>
              <a:t>ANgularOverview</a:t>
            </a:r>
            <a:endParaRPr lang="en-US" sz="6600" dirty="0">
              <a:solidFill>
                <a:srgbClr val="FFFF00"/>
              </a:solidFill>
              <a:latin typeface="Permanent Marker" panose="02000000000000000000" pitchFamily="2" charset="0"/>
              <a:ea typeface="Permanent Marker" panose="02000000000000000000" pitchFamily="2" charset="0"/>
            </a:endParaRPr>
          </a:p>
        </p:txBody>
      </p:sp>
      <p:sp>
        <p:nvSpPr>
          <p:cNvPr id="4" name="Text Placeholder 3"/>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sz="2000" dirty="0" smtClean="0">
                <a:solidFill>
                  <a:schemeClr val="bg1"/>
                </a:solidFill>
              </a:rPr>
              <a:t>Templates </a:t>
            </a:r>
            <a:r>
              <a:rPr lang="en-US" sz="2000" dirty="0">
                <a:solidFill>
                  <a:schemeClr val="bg1"/>
                </a:solidFill>
              </a:rPr>
              <a:t>are a combination of HTML and Angular markup that modify the HTML displayed in the view. </a:t>
            </a:r>
          </a:p>
          <a:p>
            <a:pPr marL="285750" indent="-285750">
              <a:buFont typeface="Arial" panose="020B0604020202020204" pitchFamily="34" charset="0"/>
              <a:buChar char="•"/>
            </a:pPr>
            <a:r>
              <a:rPr lang="en-US" sz="2000" dirty="0" smtClean="0">
                <a:solidFill>
                  <a:schemeClr val="bg1"/>
                </a:solidFill>
              </a:rPr>
              <a:t>Angular </a:t>
            </a:r>
            <a:r>
              <a:rPr lang="en-US" sz="2000" dirty="0">
                <a:solidFill>
                  <a:schemeClr val="bg1"/>
                </a:solidFill>
              </a:rPr>
              <a:t>directives are programing logic that can be put into the HTML markup</a:t>
            </a:r>
            <a:r>
              <a:rPr lang="en-US" sz="2000" dirty="0" smtClean="0">
                <a:solidFill>
                  <a:schemeClr val="bg1"/>
                </a:solidFill>
              </a:rPr>
              <a:t>.</a:t>
            </a:r>
          </a:p>
          <a:p>
            <a:pPr marL="285750" indent="-285750">
              <a:buFont typeface="Arial" panose="020B0604020202020204" pitchFamily="34" charset="0"/>
              <a:buChar char="•"/>
            </a:pPr>
            <a:r>
              <a:rPr lang="en-US" sz="2000" dirty="0" smtClean="0">
                <a:solidFill>
                  <a:schemeClr val="bg1"/>
                </a:solidFill>
              </a:rPr>
              <a:t>Here is a small example of the insertion of a slider template, which as we have seen on the previous presentation slide, has a chart component template nested within.</a:t>
            </a:r>
            <a:endParaRPr lang="en-US" sz="2000" dirty="0">
              <a:solidFill>
                <a:schemeClr val="bg1"/>
              </a:solidFill>
            </a:endParaRPr>
          </a:p>
          <a:p>
            <a:endParaRPr lang="en-US" dirty="0"/>
          </a:p>
        </p:txBody>
      </p:sp>
      <p:pic>
        <p:nvPicPr>
          <p:cNvPr id="6" name="Picture 5"/>
          <p:cNvPicPr>
            <a:picLocks noChangeAspect="1"/>
          </p:cNvPicPr>
          <p:nvPr/>
        </p:nvPicPr>
        <p:blipFill>
          <a:blip r:embed="rId2"/>
          <a:stretch>
            <a:fillRect/>
          </a:stretch>
        </p:blipFill>
        <p:spPr>
          <a:xfrm>
            <a:off x="5468711" y="2057400"/>
            <a:ext cx="6153150" cy="28384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348037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1370" y="2166258"/>
            <a:ext cx="11310259" cy="4247317"/>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solidFill>
                  <a:schemeClr val="bg1"/>
                </a:solidFill>
              </a:rPr>
              <a:t>This comes together with property binding. </a:t>
            </a:r>
            <a:r>
              <a:rPr lang="en-US" sz="2800" dirty="0">
                <a:solidFill>
                  <a:schemeClr val="bg1"/>
                </a:solidFill>
              </a:rPr>
              <a:t>P</a:t>
            </a:r>
            <a:r>
              <a:rPr lang="en-US" sz="2800" dirty="0" smtClean="0">
                <a:solidFill>
                  <a:schemeClr val="bg1"/>
                </a:solidFill>
              </a:rPr>
              <a:t>roperty </a:t>
            </a:r>
            <a:r>
              <a:rPr lang="en-US" sz="2800" dirty="0">
                <a:solidFill>
                  <a:schemeClr val="bg1"/>
                </a:solidFill>
              </a:rPr>
              <a:t>b</a:t>
            </a:r>
            <a:r>
              <a:rPr lang="en-US" sz="2800" dirty="0" smtClean="0">
                <a:solidFill>
                  <a:schemeClr val="bg1"/>
                </a:solidFill>
              </a:rPr>
              <a:t>inding </a:t>
            </a:r>
            <a:r>
              <a:rPr lang="en-US" sz="2800" dirty="0">
                <a:solidFill>
                  <a:schemeClr val="bg1"/>
                </a:solidFill>
              </a:rPr>
              <a:t>is a feature that allows you to pass data from the component class to an element in the component’s template. </a:t>
            </a:r>
          </a:p>
          <a:p>
            <a:pPr marL="285750" indent="-285750">
              <a:buFont typeface="Arial" panose="020B0604020202020204" pitchFamily="34" charset="0"/>
              <a:buChar char="•"/>
            </a:pPr>
            <a:r>
              <a:rPr lang="en-US" sz="2800" dirty="0" smtClean="0">
                <a:solidFill>
                  <a:schemeClr val="bg1"/>
                </a:solidFill>
              </a:rPr>
              <a:t>Event </a:t>
            </a:r>
            <a:r>
              <a:rPr lang="en-US" sz="2800" dirty="0">
                <a:solidFill>
                  <a:schemeClr val="bg1"/>
                </a:solidFill>
              </a:rPr>
              <a:t>Binding is making your app listen for certain user actions and then updating the app accordingly. </a:t>
            </a:r>
            <a:endParaRPr lang="en-US" sz="2800" dirty="0" smtClean="0">
              <a:solidFill>
                <a:schemeClr val="bg1"/>
              </a:solidFill>
            </a:endParaRPr>
          </a:p>
          <a:p>
            <a:pPr marL="285750" indent="-285750">
              <a:buFont typeface="Arial" panose="020B0604020202020204" pitchFamily="34" charset="0"/>
              <a:buChar char="•"/>
            </a:pPr>
            <a:r>
              <a:rPr lang="en-US" sz="2800" dirty="0" smtClean="0">
                <a:solidFill>
                  <a:schemeClr val="bg1"/>
                </a:solidFill>
              </a:rPr>
              <a:t>Binding uses {{</a:t>
            </a:r>
            <a:r>
              <a:rPr lang="en-US" sz="2800" dirty="0" err="1" smtClean="0">
                <a:solidFill>
                  <a:schemeClr val="bg1"/>
                </a:solidFill>
              </a:rPr>
              <a:t>curly_backets</a:t>
            </a:r>
            <a:r>
              <a:rPr lang="en-US" sz="2800" dirty="0" smtClean="0">
                <a:solidFill>
                  <a:schemeClr val="bg1"/>
                </a:solidFill>
              </a:rPr>
              <a:t>}} to indicate where the data is being passed in.</a:t>
            </a:r>
            <a:endParaRPr lang="en-US" sz="2800" dirty="0">
              <a:solidFill>
                <a:schemeClr val="bg1"/>
              </a:solidFill>
            </a:endParaRPr>
          </a:p>
          <a:p>
            <a:pPr marL="285750" indent="-285750">
              <a:buFont typeface="Arial" panose="020B0604020202020204" pitchFamily="34" charset="0"/>
              <a:buChar char="•"/>
            </a:pPr>
            <a:r>
              <a:rPr lang="en-US" sz="2800" dirty="0" smtClean="0">
                <a:solidFill>
                  <a:schemeClr val="bg1"/>
                </a:solidFill>
              </a:rPr>
              <a:t>Information </a:t>
            </a:r>
            <a:r>
              <a:rPr lang="en-US" sz="2800" dirty="0">
                <a:solidFill>
                  <a:schemeClr val="bg1"/>
                </a:solidFill>
              </a:rPr>
              <a:t>is supplied to the components via services. Services perform operations that are not related to the view. </a:t>
            </a:r>
          </a:p>
          <a:p>
            <a:endParaRPr lang="en-US" dirty="0"/>
          </a:p>
        </p:txBody>
      </p:sp>
      <p:sp>
        <p:nvSpPr>
          <p:cNvPr id="6" name="TextBox 5"/>
          <p:cNvSpPr txBox="1"/>
          <p:nvPr/>
        </p:nvSpPr>
        <p:spPr>
          <a:xfrm>
            <a:off x="2830286" y="729342"/>
            <a:ext cx="7315200" cy="1015663"/>
          </a:xfrm>
          <a:prstGeom prst="rect">
            <a:avLst/>
          </a:prstGeom>
          <a:noFill/>
        </p:spPr>
        <p:txBody>
          <a:bodyPr wrap="square" rtlCol="0">
            <a:spAutoFit/>
          </a:bodyPr>
          <a:lstStyle/>
          <a:p>
            <a:r>
              <a:rPr lang="en-US" sz="6000" dirty="0" smtClean="0">
                <a:solidFill>
                  <a:srgbClr val="FFFF00"/>
                </a:solidFill>
                <a:latin typeface="Permanent Marker" panose="02000000000000000000" pitchFamily="2" charset="0"/>
                <a:ea typeface="Permanent Marker" panose="02000000000000000000" pitchFamily="2" charset="0"/>
              </a:rPr>
              <a:t>Angular Overview</a:t>
            </a:r>
            <a:endParaRPr lang="en-US" sz="6000" dirty="0">
              <a:solidFill>
                <a:srgbClr val="FFFF00"/>
              </a:solidFill>
              <a:latin typeface="Permanent Marker" panose="02000000000000000000" pitchFamily="2" charset="0"/>
              <a:ea typeface="Permanent Marker" panose="02000000000000000000" pitchFamily="2" charset="0"/>
            </a:endParaRPr>
          </a:p>
        </p:txBody>
      </p:sp>
    </p:spTree>
    <p:extLst>
      <p:ext uri="{BB962C8B-B14F-4D97-AF65-F5344CB8AC3E}">
        <p14:creationId xmlns:p14="http://schemas.microsoft.com/office/powerpoint/2010/main" val="15548546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1627" y="304799"/>
            <a:ext cx="9971315" cy="1938992"/>
          </a:xfrm>
          <a:prstGeom prst="rect">
            <a:avLst/>
          </a:prstGeom>
          <a:noFill/>
        </p:spPr>
        <p:txBody>
          <a:bodyPr wrap="square" rtlCol="0">
            <a:spAutoFit/>
          </a:bodyPr>
          <a:lstStyle/>
          <a:p>
            <a:pPr algn="ctr"/>
            <a:r>
              <a:rPr lang="en-US" sz="6000" dirty="0" smtClean="0">
                <a:solidFill>
                  <a:srgbClr val="FFFF00"/>
                </a:solidFill>
                <a:latin typeface="Permanent Marker" panose="02000000000000000000" pitchFamily="2" charset="0"/>
                <a:ea typeface="Permanent Marker" panose="02000000000000000000" pitchFamily="2" charset="0"/>
              </a:rPr>
              <a:t>Using Angular for Coaster Crunch</a:t>
            </a:r>
            <a:endParaRPr lang="en-US" sz="6000" dirty="0">
              <a:solidFill>
                <a:srgbClr val="FFFF00"/>
              </a:solidFill>
              <a:latin typeface="Permanent Marker" panose="02000000000000000000" pitchFamily="2" charset="0"/>
              <a:ea typeface="Permanent Marker" panose="02000000000000000000" pitchFamily="2" charset="0"/>
            </a:endParaRPr>
          </a:p>
        </p:txBody>
      </p:sp>
      <p:sp>
        <p:nvSpPr>
          <p:cNvPr id="3" name="TextBox 2"/>
          <p:cNvSpPr txBox="1"/>
          <p:nvPr/>
        </p:nvSpPr>
        <p:spPr>
          <a:xfrm>
            <a:off x="326571" y="2470275"/>
            <a:ext cx="8588829" cy="4247317"/>
          </a:xfrm>
          <a:prstGeom prst="rect">
            <a:avLst/>
          </a:prstGeom>
          <a:noFill/>
        </p:spPr>
        <p:txBody>
          <a:bodyPr wrap="square" rtlCol="0">
            <a:spAutoFit/>
          </a:bodyPr>
          <a:lstStyle/>
          <a:p>
            <a:pPr marL="285750" indent="-285750">
              <a:buFont typeface="Arial" panose="020B0604020202020204" pitchFamily="34" charset="0"/>
              <a:buChar char="•"/>
            </a:pPr>
            <a:r>
              <a:rPr lang="en-US" sz="5400" dirty="0" smtClean="0">
                <a:solidFill>
                  <a:schemeClr val="bg1"/>
                </a:solidFill>
              </a:rPr>
              <a:t>Implementing a algorithm</a:t>
            </a:r>
          </a:p>
          <a:p>
            <a:pPr marL="285750" indent="-285750">
              <a:buFont typeface="Arial" panose="020B0604020202020204" pitchFamily="34" charset="0"/>
              <a:buChar char="•"/>
            </a:pPr>
            <a:r>
              <a:rPr lang="en-US" sz="5400" dirty="0" smtClean="0">
                <a:solidFill>
                  <a:schemeClr val="bg1"/>
                </a:solidFill>
              </a:rPr>
              <a:t>Building a table</a:t>
            </a:r>
          </a:p>
          <a:p>
            <a:pPr marL="285750" indent="-285750">
              <a:buFont typeface="Arial" panose="020B0604020202020204" pitchFamily="34" charset="0"/>
              <a:buChar char="•"/>
            </a:pPr>
            <a:r>
              <a:rPr lang="en-US" sz="5400" dirty="0" smtClean="0">
                <a:solidFill>
                  <a:schemeClr val="bg1"/>
                </a:solidFill>
              </a:rPr>
              <a:t>Creating a slider</a:t>
            </a:r>
          </a:p>
          <a:p>
            <a:pPr marL="285750" indent="-285750">
              <a:buFont typeface="Arial" panose="020B0604020202020204" pitchFamily="34" charset="0"/>
              <a:buChar char="•"/>
            </a:pPr>
            <a:r>
              <a:rPr lang="en-US" sz="5400" dirty="0" smtClean="0">
                <a:solidFill>
                  <a:schemeClr val="bg1"/>
                </a:solidFill>
              </a:rPr>
              <a:t>Inserting Charts</a:t>
            </a:r>
          </a:p>
          <a:p>
            <a:pPr marL="285750" indent="-285750">
              <a:buFont typeface="Arial" panose="020B0604020202020204" pitchFamily="34" charset="0"/>
              <a:buChar char="•"/>
            </a:pPr>
            <a:r>
              <a:rPr lang="en-US" sz="5400" dirty="0" smtClean="0">
                <a:solidFill>
                  <a:schemeClr val="bg1"/>
                </a:solidFill>
              </a:rPr>
              <a:t>Utilizing  a service</a:t>
            </a:r>
            <a:endParaRPr lang="en-US" sz="5400" dirty="0">
              <a:solidFill>
                <a:schemeClr val="bg1"/>
              </a:solidFill>
            </a:endParaRPr>
          </a:p>
        </p:txBody>
      </p:sp>
    </p:spTree>
    <p:extLst>
      <p:ext uri="{BB962C8B-B14F-4D97-AF65-F5344CB8AC3E}">
        <p14:creationId xmlns:p14="http://schemas.microsoft.com/office/powerpoint/2010/main" val="2736282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65960" y="266834"/>
            <a:ext cx="3468385" cy="646331"/>
          </a:xfrm>
          <a:prstGeom prst="rect">
            <a:avLst/>
          </a:prstGeom>
          <a:noFill/>
        </p:spPr>
        <p:txBody>
          <a:bodyPr wrap="none" rtlCol="0">
            <a:spAutoFit/>
          </a:bodyPr>
          <a:lstStyle/>
          <a:p>
            <a:r>
              <a:rPr lang="en-US" b="1" dirty="0">
                <a:solidFill>
                  <a:srgbClr val="FFFF00"/>
                </a:solidFill>
                <a:latin typeface="Permanent Marker" panose="02000000000000000000" pitchFamily="2" charset="0"/>
                <a:ea typeface="Permanent Marker" panose="02000000000000000000" pitchFamily="2" charset="0"/>
              </a:rPr>
              <a:t>Insertion Sorting </a:t>
            </a:r>
            <a:r>
              <a:rPr lang="en-US" b="1" dirty="0" smtClean="0">
                <a:solidFill>
                  <a:srgbClr val="FFFF00"/>
                </a:solidFill>
                <a:latin typeface="Permanent Marker" panose="02000000000000000000" pitchFamily="2" charset="0"/>
                <a:ea typeface="Permanent Marker" panose="02000000000000000000" pitchFamily="2" charset="0"/>
              </a:rPr>
              <a:t>Algorithm</a:t>
            </a:r>
            <a:endParaRPr lang="en-US" dirty="0">
              <a:solidFill>
                <a:srgbClr val="FFFF00"/>
              </a:solidFill>
              <a:latin typeface="Permanent Marker" panose="02000000000000000000" pitchFamily="2" charset="0"/>
              <a:ea typeface="Permanent Marker" panose="02000000000000000000" pitchFamily="2" charset="0"/>
            </a:endParaRPr>
          </a:p>
          <a:p>
            <a:endParaRPr lang="en-US" dirty="0"/>
          </a:p>
        </p:txBody>
      </p:sp>
      <p:sp>
        <p:nvSpPr>
          <p:cNvPr id="4" name="TextBox 3"/>
          <p:cNvSpPr txBox="1"/>
          <p:nvPr/>
        </p:nvSpPr>
        <p:spPr>
          <a:xfrm>
            <a:off x="708019" y="984057"/>
            <a:ext cx="3794312" cy="2585323"/>
          </a:xfrm>
          <a:prstGeom prst="rect">
            <a:avLst/>
          </a:prstGeom>
          <a:noFill/>
        </p:spPr>
        <p:txBody>
          <a:bodyPr wrap="square" rtlCol="0">
            <a:spAutoFit/>
          </a:bodyPr>
          <a:lstStyle/>
          <a:p>
            <a:r>
              <a:rPr lang="en-US" dirty="0">
                <a:solidFill>
                  <a:schemeClr val="bg1"/>
                </a:solidFill>
              </a:rPr>
              <a:t>The algorithm that </a:t>
            </a:r>
            <a:r>
              <a:rPr lang="en-US" dirty="0" smtClean="0">
                <a:solidFill>
                  <a:schemeClr val="bg1"/>
                </a:solidFill>
              </a:rPr>
              <a:t>Team Blue was assigned </a:t>
            </a:r>
            <a:r>
              <a:rPr lang="en-US" dirty="0">
                <a:solidFill>
                  <a:schemeClr val="bg1"/>
                </a:solidFill>
              </a:rPr>
              <a:t>is the insertion sort. This algorithm sorts the data presented one item at a time. It is not considered an efficient algorithm when working with large data sets, but is works great when working with smaller amounts of data.</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5046" y="363254"/>
            <a:ext cx="4424549" cy="33479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6475046" y="4129390"/>
            <a:ext cx="4615544" cy="2585323"/>
          </a:xfrm>
          <a:prstGeom prst="rect">
            <a:avLst/>
          </a:prstGeom>
          <a:noFill/>
        </p:spPr>
        <p:txBody>
          <a:bodyPr wrap="square" rtlCol="0">
            <a:spAutoFit/>
          </a:bodyPr>
          <a:lstStyle/>
          <a:p>
            <a:r>
              <a:rPr lang="en-US" dirty="0" smtClean="0">
                <a:solidFill>
                  <a:schemeClr val="bg1"/>
                </a:solidFill>
              </a:rPr>
              <a:t>You can imagine this a bit like sorting cards in your hand. Imagine that your left hand is hold a 3 of hearts,  and then you pick up a 5 of spades. You will place the 5 after the 3. If you pick up a 4 next, you will move it to the left, after the 3 and before the 5. The algorithm does this by checking each value as it moves down the “hand”.</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63" y="3711163"/>
            <a:ext cx="4508421" cy="3003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452622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2925" y="828614"/>
            <a:ext cx="11596230" cy="1754326"/>
          </a:xfrm>
          <a:prstGeom prst="rect">
            <a:avLst/>
          </a:prstGeom>
          <a:noFill/>
        </p:spPr>
        <p:txBody>
          <a:bodyPr wrap="square" rtlCol="0">
            <a:spAutoFit/>
          </a:bodyPr>
          <a:lstStyle/>
          <a:p>
            <a:endParaRPr lang="en-US" dirty="0">
              <a:solidFill>
                <a:schemeClr val="bg1"/>
              </a:solidFill>
            </a:endParaRPr>
          </a:p>
          <a:p>
            <a:r>
              <a:rPr lang="en-US" dirty="0">
                <a:solidFill>
                  <a:schemeClr val="bg1"/>
                </a:solidFill>
              </a:rPr>
              <a:t>First, we put all of the info from our </a:t>
            </a:r>
            <a:r>
              <a:rPr lang="en-US" dirty="0" err="1">
                <a:solidFill>
                  <a:schemeClr val="bg1"/>
                </a:solidFill>
              </a:rPr>
              <a:t>JSON</a:t>
            </a:r>
            <a:r>
              <a:rPr lang="en-US" dirty="0">
                <a:solidFill>
                  <a:schemeClr val="bg1"/>
                </a:solidFill>
              </a:rPr>
              <a:t> file into a 2D array. The code below would create 508 lists containing our 7 value pairs. The reason that we used a 2D array is because when we sort the items and switch the placement of 1 item, we can switch the placements of all the corresponding items by referencing (</a:t>
            </a:r>
            <a:r>
              <a:rPr lang="en-US" dirty="0" err="1">
                <a:solidFill>
                  <a:schemeClr val="bg1"/>
                </a:solidFill>
              </a:rPr>
              <a:t>i</a:t>
            </a:r>
            <a:r>
              <a:rPr lang="en-US" dirty="0">
                <a:solidFill>
                  <a:schemeClr val="bg1"/>
                </a:solidFill>
              </a:rPr>
              <a:t>) instead of (j). Keeping the correct value pairs within parallel 1 dimensional arrays would have been less efficient and more confusing.</a:t>
            </a:r>
          </a:p>
          <a:p>
            <a:endParaRPr lang="en-US" dirty="0"/>
          </a:p>
        </p:txBody>
      </p:sp>
      <p:pic>
        <p:nvPicPr>
          <p:cNvPr id="4" name="Picture 3"/>
          <p:cNvPicPr/>
          <p:nvPr/>
        </p:nvPicPr>
        <p:blipFill>
          <a:blip r:embed="rId2"/>
          <a:stretch>
            <a:fillRect/>
          </a:stretch>
        </p:blipFill>
        <p:spPr>
          <a:xfrm>
            <a:off x="1611086" y="2760617"/>
            <a:ext cx="7950925" cy="36184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461555" y="243840"/>
            <a:ext cx="3086064" cy="584775"/>
          </a:xfrm>
          <a:prstGeom prst="rect">
            <a:avLst/>
          </a:prstGeom>
          <a:noFill/>
        </p:spPr>
        <p:txBody>
          <a:bodyPr wrap="square" rtlCol="0">
            <a:spAutoFit/>
          </a:bodyPr>
          <a:lstStyle/>
          <a:p>
            <a:r>
              <a:rPr lang="en-US" sz="3200" dirty="0" smtClean="0">
                <a:solidFill>
                  <a:srgbClr val="FFFF00"/>
                </a:solidFill>
                <a:latin typeface="Permanent Marker" panose="02000000000000000000" pitchFamily="2" charset="0"/>
                <a:ea typeface="Permanent Marker" panose="02000000000000000000" pitchFamily="2" charset="0"/>
              </a:rPr>
              <a:t>STEP # 1</a:t>
            </a:r>
            <a:endParaRPr lang="en-US" sz="3200" dirty="0">
              <a:solidFill>
                <a:srgbClr val="FFFF00"/>
              </a:solidFill>
              <a:latin typeface="Permanent Marker" panose="02000000000000000000" pitchFamily="2" charset="0"/>
              <a:ea typeface="Permanent Marker" panose="02000000000000000000" pitchFamily="2" charset="0"/>
            </a:endParaRPr>
          </a:p>
        </p:txBody>
      </p:sp>
    </p:spTree>
    <p:extLst>
      <p:ext uri="{BB962C8B-B14F-4D97-AF65-F5344CB8AC3E}">
        <p14:creationId xmlns:p14="http://schemas.microsoft.com/office/powerpoint/2010/main" val="793792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9566" y="357051"/>
            <a:ext cx="2553904" cy="769441"/>
          </a:xfrm>
          <a:prstGeom prst="rect">
            <a:avLst/>
          </a:prstGeom>
          <a:noFill/>
        </p:spPr>
        <p:txBody>
          <a:bodyPr wrap="none" rtlCol="0">
            <a:spAutoFit/>
          </a:bodyPr>
          <a:lstStyle/>
          <a:p>
            <a:r>
              <a:rPr lang="en-US" sz="4400" dirty="0" smtClean="0">
                <a:solidFill>
                  <a:srgbClr val="FFFF00"/>
                </a:solidFill>
                <a:latin typeface="Permanent Marker" panose="02000000000000000000" pitchFamily="2" charset="0"/>
                <a:ea typeface="Permanent Marker" panose="02000000000000000000" pitchFamily="2" charset="0"/>
              </a:rPr>
              <a:t>Step # 2</a:t>
            </a:r>
            <a:endParaRPr lang="en-US" sz="4400" dirty="0">
              <a:solidFill>
                <a:srgbClr val="FFFF00"/>
              </a:solidFill>
              <a:latin typeface="Permanent Marker" panose="02000000000000000000" pitchFamily="2" charset="0"/>
              <a:ea typeface="Permanent Marker" panose="02000000000000000000" pitchFamily="2" charset="0"/>
            </a:endParaRPr>
          </a:p>
        </p:txBody>
      </p:sp>
      <p:sp>
        <p:nvSpPr>
          <p:cNvPr id="3" name="TextBox 2"/>
          <p:cNvSpPr txBox="1"/>
          <p:nvPr/>
        </p:nvSpPr>
        <p:spPr>
          <a:xfrm>
            <a:off x="574765" y="1367246"/>
            <a:ext cx="11086011" cy="923330"/>
          </a:xfrm>
          <a:prstGeom prst="rect">
            <a:avLst/>
          </a:prstGeom>
          <a:noFill/>
        </p:spPr>
        <p:txBody>
          <a:bodyPr wrap="square" rtlCol="0">
            <a:spAutoFit/>
          </a:bodyPr>
          <a:lstStyle/>
          <a:p>
            <a:r>
              <a:rPr lang="en-US" dirty="0">
                <a:solidFill>
                  <a:schemeClr val="bg1">
                    <a:lumMod val="95000"/>
                  </a:schemeClr>
                </a:solidFill>
              </a:rPr>
              <a:t>We take the </a:t>
            </a:r>
            <a:r>
              <a:rPr lang="en-US" dirty="0" err="1">
                <a:solidFill>
                  <a:schemeClr val="bg1">
                    <a:lumMod val="95000"/>
                  </a:schemeClr>
                </a:solidFill>
              </a:rPr>
              <a:t>arr</a:t>
            </a:r>
            <a:r>
              <a:rPr lang="en-US" dirty="0">
                <a:solidFill>
                  <a:schemeClr val="bg1">
                    <a:lumMod val="95000"/>
                  </a:schemeClr>
                </a:solidFill>
              </a:rPr>
              <a:t>[] array and use the insertion sort to manipulate the placements of </a:t>
            </a:r>
            <a:r>
              <a:rPr lang="en-US" dirty="0" err="1">
                <a:solidFill>
                  <a:schemeClr val="bg1">
                    <a:lumMod val="95000"/>
                  </a:schemeClr>
                </a:solidFill>
              </a:rPr>
              <a:t>arr</a:t>
            </a:r>
            <a:r>
              <a:rPr lang="en-US" dirty="0">
                <a:solidFill>
                  <a:schemeClr val="bg1">
                    <a:lumMod val="95000"/>
                  </a:schemeClr>
                </a:solidFill>
              </a:rPr>
              <a:t>[]’s values. The coaster being evaluated is assigned to key, whereas the value pair being sorted by, is assigned to key2. </a:t>
            </a:r>
          </a:p>
          <a:p>
            <a:endParaRPr lang="en-US" dirty="0">
              <a:solidFill>
                <a:schemeClr val="bg1">
                  <a:lumMod val="95000"/>
                </a:schemeClr>
              </a:solidFill>
            </a:endParaRPr>
          </a:p>
        </p:txBody>
      </p:sp>
      <p:pic>
        <p:nvPicPr>
          <p:cNvPr id="4" name="Picture 3"/>
          <p:cNvPicPr/>
          <p:nvPr/>
        </p:nvPicPr>
        <p:blipFill>
          <a:blip r:embed="rId2"/>
          <a:stretch>
            <a:fillRect/>
          </a:stretch>
        </p:blipFill>
        <p:spPr>
          <a:xfrm>
            <a:off x="2412275" y="2033542"/>
            <a:ext cx="6876188" cy="47330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210215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8344" y="2255520"/>
            <a:ext cx="4807132" cy="3693319"/>
          </a:xfrm>
          <a:prstGeom prst="rect">
            <a:avLst/>
          </a:prstGeom>
          <a:noFill/>
        </p:spPr>
        <p:txBody>
          <a:bodyPr wrap="square" rtlCol="0">
            <a:spAutoFit/>
          </a:bodyPr>
          <a:lstStyle/>
          <a:p>
            <a:r>
              <a:rPr lang="en-US" dirty="0">
                <a:solidFill>
                  <a:schemeClr val="bg1">
                    <a:lumMod val="95000"/>
                  </a:schemeClr>
                </a:solidFill>
              </a:rPr>
              <a:t>The table that we have in our team phase 1 version is not coded into the html page. It is procedurally generated from our build function. The while loop checks to see if our index variable is less than the number of items in our </a:t>
            </a:r>
            <a:r>
              <a:rPr lang="en-US" dirty="0" err="1">
                <a:solidFill>
                  <a:schemeClr val="bg1">
                    <a:lumMod val="95000"/>
                  </a:schemeClr>
                </a:solidFill>
              </a:rPr>
              <a:t>JSON</a:t>
            </a:r>
            <a:r>
              <a:rPr lang="en-US" dirty="0">
                <a:solidFill>
                  <a:schemeClr val="bg1">
                    <a:lumMod val="95000"/>
                  </a:schemeClr>
                </a:solidFill>
              </a:rPr>
              <a:t> file. If the while condition is true, a table row is generated.  For the last generated row, 7 cells will be created (1 for name, height, length, speed, type, park, and continent). Once the cell is created, the correct value from our </a:t>
            </a:r>
            <a:r>
              <a:rPr lang="en-US" dirty="0" err="1">
                <a:solidFill>
                  <a:schemeClr val="bg1">
                    <a:lumMod val="95000"/>
                  </a:schemeClr>
                </a:solidFill>
              </a:rPr>
              <a:t>arr</a:t>
            </a:r>
            <a:r>
              <a:rPr lang="en-US" dirty="0">
                <a:solidFill>
                  <a:schemeClr val="bg1">
                    <a:lumMod val="95000"/>
                  </a:schemeClr>
                </a:solidFill>
              </a:rPr>
              <a:t>[] array is placed in the cell. These two loops happen until we have 508 rows with 7 cells each.</a:t>
            </a:r>
          </a:p>
          <a:p>
            <a:endParaRPr lang="en-US" dirty="0"/>
          </a:p>
        </p:txBody>
      </p:sp>
      <p:pic>
        <p:nvPicPr>
          <p:cNvPr id="3" name="Picture 2"/>
          <p:cNvPicPr/>
          <p:nvPr/>
        </p:nvPicPr>
        <p:blipFill>
          <a:blip r:embed="rId2"/>
          <a:stretch>
            <a:fillRect/>
          </a:stretch>
        </p:blipFill>
        <p:spPr>
          <a:xfrm>
            <a:off x="5576932" y="1513387"/>
            <a:ext cx="6292850" cy="4991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1097280" y="722810"/>
            <a:ext cx="2856411" cy="1323439"/>
          </a:xfrm>
          <a:prstGeom prst="rect">
            <a:avLst/>
          </a:prstGeom>
          <a:noFill/>
        </p:spPr>
        <p:txBody>
          <a:bodyPr wrap="square" rtlCol="0">
            <a:spAutoFit/>
          </a:bodyPr>
          <a:lstStyle/>
          <a:p>
            <a:r>
              <a:rPr lang="en-US" sz="4000" dirty="0" smtClean="0">
                <a:solidFill>
                  <a:srgbClr val="FFFF00"/>
                </a:solidFill>
                <a:latin typeface="Permanent Marker" panose="02000000000000000000" pitchFamily="2" charset="0"/>
                <a:ea typeface="Permanent Marker" panose="02000000000000000000" pitchFamily="2" charset="0"/>
              </a:rPr>
              <a:t>The Table in Phase 1</a:t>
            </a:r>
            <a:endParaRPr lang="en-US" sz="4000" dirty="0">
              <a:solidFill>
                <a:srgbClr val="FFFF00"/>
              </a:solidFill>
              <a:latin typeface="Permanent Marker" panose="02000000000000000000" pitchFamily="2" charset="0"/>
              <a:ea typeface="Permanent Marker" panose="02000000000000000000" pitchFamily="2" charset="0"/>
            </a:endParaRPr>
          </a:p>
        </p:txBody>
      </p:sp>
    </p:spTree>
    <p:extLst>
      <p:ext uri="{BB962C8B-B14F-4D97-AF65-F5344CB8AC3E}">
        <p14:creationId xmlns:p14="http://schemas.microsoft.com/office/powerpoint/2010/main" val="24500403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00"/>
                </a:solidFill>
                <a:latin typeface="Permanent Marker" panose="02000000000000000000" pitchFamily="2" charset="0"/>
                <a:ea typeface="Permanent Marker" panose="02000000000000000000" pitchFamily="2" charset="0"/>
              </a:rPr>
              <a:t>What is Coaster Crunch?</a:t>
            </a:r>
            <a:endParaRPr lang="en-US" dirty="0">
              <a:solidFill>
                <a:srgbClr val="FFFF00"/>
              </a:solidFill>
              <a:latin typeface="Permanent Marker" panose="02000000000000000000" pitchFamily="2" charset="0"/>
              <a:ea typeface="Permanent Marker" panose="02000000000000000000" pitchFamily="2" charset="0"/>
            </a:endParaRPr>
          </a:p>
        </p:txBody>
      </p:sp>
      <p:sp>
        <p:nvSpPr>
          <p:cNvPr id="3" name="Content Placeholder 2"/>
          <p:cNvSpPr>
            <a:spLocks noGrp="1"/>
          </p:cNvSpPr>
          <p:nvPr>
            <p:ph idx="1"/>
          </p:nvPr>
        </p:nvSpPr>
        <p:spPr/>
        <p:txBody>
          <a:bodyPr/>
          <a:lstStyle/>
          <a:p>
            <a:r>
              <a:rPr lang="en-US" i="1" dirty="0">
                <a:solidFill>
                  <a:schemeClr val="bg1"/>
                </a:solidFill>
              </a:rPr>
              <a:t>Coaster Crunch</a:t>
            </a:r>
            <a:r>
              <a:rPr lang="en-US" dirty="0">
                <a:solidFill>
                  <a:schemeClr val="bg1"/>
                </a:solidFill>
              </a:rPr>
              <a:t> is a single page web application that aims to inform readers about the different types of roller coasters that can be found throughout the world. </a:t>
            </a:r>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r>
              <a:rPr lang="en-US" dirty="0" smtClean="0">
                <a:solidFill>
                  <a:schemeClr val="bg1"/>
                </a:solidFill>
              </a:rPr>
              <a:t>Team </a:t>
            </a:r>
            <a:r>
              <a:rPr lang="en-US" dirty="0">
                <a:solidFill>
                  <a:schemeClr val="bg1"/>
                </a:solidFill>
              </a:rPr>
              <a:t>Blue built a database from scratch, utilizing resources around the web</a:t>
            </a:r>
            <a:r>
              <a:rPr lang="en-US" dirty="0" smtClean="0">
                <a:solidFill>
                  <a:schemeClr val="bg1"/>
                </a:solidFill>
              </a:rPr>
              <a:t>.</a:t>
            </a:r>
          </a:p>
          <a:p>
            <a:endParaRPr lang="en-US" dirty="0"/>
          </a:p>
          <a:p>
            <a:endParaRPr lang="en-US" dirty="0"/>
          </a:p>
        </p:txBody>
      </p:sp>
    </p:spTree>
    <p:extLst>
      <p:ext uri="{BB962C8B-B14F-4D97-AF65-F5344CB8AC3E}">
        <p14:creationId xmlns:p14="http://schemas.microsoft.com/office/powerpoint/2010/main" val="166880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7977" y="751759"/>
            <a:ext cx="11059886" cy="1277786"/>
          </a:xfrm>
          <a:prstGeom prst="rect">
            <a:avLst/>
          </a:prstGeom>
        </p:spPr>
        <p:txBody>
          <a:bodyPr wrap="square">
            <a:spAutoFit/>
          </a:bodyPr>
          <a:lstStyle/>
          <a:p>
            <a:pPr>
              <a:lnSpc>
                <a:spcPct val="107000"/>
              </a:lnSpc>
              <a:spcAft>
                <a:spcPts val="800"/>
              </a:spcAft>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If you want to sort by a different value or get rid of the table, we opted to just destroy the entire thing and rebuild it from scratch if necessary. Trying to target individual cells and assign them different values seemed like it would be a lot of extra code, and destroying it seemed like it would be quicker and more efficient to us. The code below just loops 508 time and for every time deletes the corresponding row until the table is gone.</a:t>
            </a:r>
          </a:p>
        </p:txBody>
      </p:sp>
      <p:pic>
        <p:nvPicPr>
          <p:cNvPr id="3" name="Picture 2"/>
          <p:cNvPicPr/>
          <p:nvPr/>
        </p:nvPicPr>
        <p:blipFill>
          <a:blip r:embed="rId2"/>
          <a:stretch>
            <a:fillRect/>
          </a:stretch>
        </p:blipFill>
        <p:spPr>
          <a:xfrm>
            <a:off x="1933711" y="2952206"/>
            <a:ext cx="8716873" cy="36488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12329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 y="156754"/>
            <a:ext cx="5860869" cy="707886"/>
          </a:xfrm>
          <a:prstGeom prst="rect">
            <a:avLst/>
          </a:prstGeom>
          <a:noFill/>
        </p:spPr>
        <p:txBody>
          <a:bodyPr wrap="square" rtlCol="0">
            <a:spAutoFit/>
          </a:bodyPr>
          <a:lstStyle/>
          <a:p>
            <a:r>
              <a:rPr lang="en-US" sz="4000" dirty="0" smtClean="0">
                <a:solidFill>
                  <a:srgbClr val="FFFF00"/>
                </a:solidFill>
                <a:latin typeface="Permanent Marker" panose="02000000000000000000" pitchFamily="2" charset="0"/>
                <a:ea typeface="Permanent Marker" panose="02000000000000000000" pitchFamily="2" charset="0"/>
              </a:rPr>
              <a:t>The Table in Angular</a:t>
            </a:r>
            <a:endParaRPr lang="en-US" sz="4000" dirty="0">
              <a:solidFill>
                <a:srgbClr val="FFFF00"/>
              </a:solidFill>
              <a:latin typeface="Permanent Marker" panose="02000000000000000000" pitchFamily="2" charset="0"/>
              <a:ea typeface="Permanent Marker" panose="02000000000000000000" pitchFamily="2" charset="0"/>
            </a:endParaRPr>
          </a:p>
        </p:txBody>
      </p:sp>
      <p:sp>
        <p:nvSpPr>
          <p:cNvPr id="3" name="TextBox 2"/>
          <p:cNvSpPr txBox="1"/>
          <p:nvPr/>
        </p:nvSpPr>
        <p:spPr>
          <a:xfrm>
            <a:off x="313508" y="977265"/>
            <a:ext cx="4876800" cy="1477328"/>
          </a:xfrm>
          <a:prstGeom prst="rect">
            <a:avLst/>
          </a:prstGeom>
          <a:noFill/>
        </p:spPr>
        <p:txBody>
          <a:bodyPr wrap="square" rtlCol="0">
            <a:spAutoFit/>
          </a:bodyPr>
          <a:lstStyle/>
          <a:p>
            <a:r>
              <a:rPr lang="en-US" dirty="0">
                <a:solidFill>
                  <a:schemeClr val="bg1"/>
                </a:solidFill>
              </a:rPr>
              <a:t>In Team Phase 2 we created a component to create and manipulate our table. Creating the table this time around was much easier because of some of </a:t>
            </a:r>
            <a:r>
              <a:rPr lang="en-US" dirty="0" err="1">
                <a:solidFill>
                  <a:schemeClr val="bg1"/>
                </a:solidFill>
              </a:rPr>
              <a:t>Angular’s</a:t>
            </a:r>
            <a:r>
              <a:rPr lang="en-US" dirty="0">
                <a:solidFill>
                  <a:schemeClr val="bg1"/>
                </a:solidFill>
              </a:rPr>
              <a:t> features.  </a:t>
            </a:r>
          </a:p>
          <a:p>
            <a:endParaRPr lang="en-US" dirty="0"/>
          </a:p>
        </p:txBody>
      </p:sp>
      <p:pic>
        <p:nvPicPr>
          <p:cNvPr id="4" name="Picture 3"/>
          <p:cNvPicPr/>
          <p:nvPr/>
        </p:nvPicPr>
        <p:blipFill>
          <a:blip r:embed="rId2"/>
          <a:stretch>
            <a:fillRect/>
          </a:stretch>
        </p:blipFill>
        <p:spPr>
          <a:xfrm>
            <a:off x="5728062" y="740230"/>
            <a:ext cx="5943600" cy="6749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p:nvPr/>
        </p:nvPicPr>
        <p:blipFill>
          <a:blip r:embed="rId3"/>
          <a:stretch>
            <a:fillRect/>
          </a:stretch>
        </p:blipFill>
        <p:spPr>
          <a:xfrm>
            <a:off x="313508" y="2166708"/>
            <a:ext cx="6346055" cy="40687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p:cNvSpPr/>
          <p:nvPr/>
        </p:nvSpPr>
        <p:spPr>
          <a:xfrm>
            <a:off x="5709389" y="1415185"/>
            <a:ext cx="5726055" cy="375552"/>
          </a:xfrm>
          <a:prstGeom prst="rect">
            <a:avLst/>
          </a:prstGeom>
        </p:spPr>
        <p:txBody>
          <a:bodyPr wrap="none">
            <a:spAutoFit/>
          </a:bodyPr>
          <a:lstStyle/>
          <a:p>
            <a:pPr>
              <a:lnSpc>
                <a:spcPct val="107000"/>
              </a:lnSpc>
              <a:spcAft>
                <a:spcPts val="800"/>
              </a:spcAft>
            </a:pPr>
            <a:r>
              <a:rPr lang="en-US" i="1" dirty="0">
                <a:solidFill>
                  <a:schemeClr val="bg1"/>
                </a:solidFill>
                <a:latin typeface="Calibri" panose="020F0502020204030204" pitchFamily="34" charset="0"/>
                <a:ea typeface="Calibri" panose="020F0502020204030204" pitchFamily="34" charset="0"/>
                <a:cs typeface="Times New Roman" panose="02020603050405020304" pitchFamily="18" charset="0"/>
              </a:rPr>
              <a:t>Here is the list of our imports necessary for this </a:t>
            </a:r>
            <a:r>
              <a:rPr lang="en-US" i="1"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component </a:t>
            </a:r>
            <a:endParaRPr lang="en-US"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1016348" y="6209552"/>
            <a:ext cx="3890680" cy="388696"/>
          </a:xfrm>
          <a:prstGeom prst="rect">
            <a:avLst/>
          </a:prstGeom>
        </p:spPr>
        <p:txBody>
          <a:bodyPr wrap="none">
            <a:spAutoFit/>
          </a:bodyPr>
          <a:lstStyle/>
          <a:p>
            <a:pPr>
              <a:lnSpc>
                <a:spcPct val="107000"/>
              </a:lnSpc>
              <a:spcAft>
                <a:spcPts val="800"/>
              </a:spcAft>
            </a:pPr>
            <a:r>
              <a:rPr lang="en-US" i="1" dirty="0">
                <a:solidFill>
                  <a:schemeClr val="bg1"/>
                </a:solidFill>
                <a:latin typeface="Calibri" panose="020F0502020204030204" pitchFamily="34" charset="0"/>
                <a:ea typeface="Calibri" panose="020F0502020204030204" pitchFamily="34" charset="0"/>
                <a:cs typeface="Times New Roman" panose="02020603050405020304" pitchFamily="18" charset="0"/>
              </a:rPr>
              <a:t>Here is out component controller’s </a:t>
            </a:r>
            <a:r>
              <a:rPr lang="en-US" i="1"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code</a:t>
            </a:r>
            <a:endParaRPr lang="en-US"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7027499" y="2123071"/>
            <a:ext cx="4644163" cy="1134478"/>
          </a:xfrm>
          <a:prstGeom prst="rect">
            <a:avLst/>
          </a:prstGeom>
        </p:spPr>
        <p:txBody>
          <a:bodyPr wrap="square">
            <a:spAutoFit/>
          </a:bodyPr>
          <a:lstStyle/>
          <a:p>
            <a:pPr>
              <a:lnSpc>
                <a:spcPct val="107000"/>
              </a:lnSpc>
              <a:spcAft>
                <a:spcPts val="800"/>
              </a:spcAft>
            </a:pP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In the constructor we declare a private instance of our </a:t>
            </a:r>
            <a:r>
              <a:rPr lang="en-US" sz="16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CoasterService</a:t>
            </a: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and then in the </a:t>
            </a:r>
            <a:r>
              <a:rPr lang="en-US" sz="16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getCoasters</a:t>
            </a: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 function we call methods from that service and assign them to our coasters property</a:t>
            </a:r>
            <a:r>
              <a:rPr lang="en-US" sz="16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p:cNvSpPr txBox="1"/>
          <p:nvPr/>
        </p:nvSpPr>
        <p:spPr>
          <a:xfrm>
            <a:off x="7027499" y="3370218"/>
            <a:ext cx="4685212" cy="3323987"/>
          </a:xfrm>
          <a:prstGeom prst="rect">
            <a:avLst/>
          </a:prstGeom>
          <a:noFill/>
        </p:spPr>
        <p:txBody>
          <a:bodyPr wrap="square" rtlCol="0">
            <a:spAutoFit/>
          </a:bodyPr>
          <a:lstStyle/>
          <a:p>
            <a:r>
              <a:rPr lang="en-US" sz="1600" dirty="0">
                <a:solidFill>
                  <a:schemeClr val="bg1"/>
                </a:solidFill>
              </a:rPr>
              <a:t>We set up the table element and define the first row and first 6 cells in our template. From here, we create every other row and cell in the table with </a:t>
            </a:r>
            <a:r>
              <a:rPr lang="en-US" sz="1600" dirty="0" err="1">
                <a:solidFill>
                  <a:schemeClr val="bg1"/>
                </a:solidFill>
              </a:rPr>
              <a:t>Angular’s</a:t>
            </a:r>
            <a:r>
              <a:rPr lang="en-US" sz="1600" dirty="0">
                <a:solidFill>
                  <a:schemeClr val="bg1"/>
                </a:solidFill>
              </a:rPr>
              <a:t> </a:t>
            </a:r>
            <a:r>
              <a:rPr lang="en-US" sz="1600" dirty="0" err="1">
                <a:solidFill>
                  <a:schemeClr val="bg1"/>
                </a:solidFill>
              </a:rPr>
              <a:t>ngFor</a:t>
            </a:r>
            <a:r>
              <a:rPr lang="en-US" sz="1600" dirty="0">
                <a:solidFill>
                  <a:schemeClr val="bg1"/>
                </a:solidFill>
              </a:rPr>
              <a:t> directive. </a:t>
            </a:r>
            <a:r>
              <a:rPr lang="en-US" sz="1600" dirty="0" err="1">
                <a:solidFill>
                  <a:schemeClr val="bg1"/>
                </a:solidFill>
              </a:rPr>
              <a:t>ngFor</a:t>
            </a:r>
            <a:r>
              <a:rPr lang="en-US" sz="1600" dirty="0">
                <a:solidFill>
                  <a:schemeClr val="bg1"/>
                </a:solidFill>
              </a:rPr>
              <a:t> allows us to loop through all of the </a:t>
            </a:r>
            <a:r>
              <a:rPr lang="en-US" sz="1600" dirty="0" err="1">
                <a:solidFill>
                  <a:schemeClr val="bg1"/>
                </a:solidFill>
              </a:rPr>
              <a:t>JSON</a:t>
            </a:r>
            <a:r>
              <a:rPr lang="en-US" sz="1600" dirty="0">
                <a:solidFill>
                  <a:schemeClr val="bg1"/>
                </a:solidFill>
              </a:rPr>
              <a:t> objects in our database and create a row and 7 cells for each. We then bind the data from our </a:t>
            </a:r>
            <a:r>
              <a:rPr lang="en-US" sz="1600" dirty="0" err="1">
                <a:solidFill>
                  <a:schemeClr val="bg1"/>
                </a:solidFill>
              </a:rPr>
              <a:t>CoasterService.getCoasters</a:t>
            </a:r>
            <a:r>
              <a:rPr lang="en-US" sz="1600" dirty="0">
                <a:solidFill>
                  <a:schemeClr val="bg1"/>
                </a:solidFill>
              </a:rPr>
              <a:t> function to each cell using interpolation. Because all of the data presented in the table is bound to a specific row and cell, we didn’t need a destroy function this time around. If you sort by a different parameter, the correct value is automatically place in the right spot.   </a:t>
            </a:r>
          </a:p>
          <a:p>
            <a:endParaRPr lang="en-US" dirty="0"/>
          </a:p>
        </p:txBody>
      </p:sp>
    </p:spTree>
    <p:extLst>
      <p:ext uri="{BB962C8B-B14F-4D97-AF65-F5344CB8AC3E}">
        <p14:creationId xmlns:p14="http://schemas.microsoft.com/office/powerpoint/2010/main" val="13641226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96025" y="6300070"/>
            <a:ext cx="5637184" cy="388696"/>
          </a:xfrm>
          <a:prstGeom prst="rect">
            <a:avLst/>
          </a:prstGeom>
        </p:spPr>
        <p:txBody>
          <a:bodyPr wrap="none">
            <a:spAutoFit/>
          </a:bodyPr>
          <a:lstStyle/>
          <a:p>
            <a:pPr>
              <a:lnSpc>
                <a:spcPct val="107000"/>
              </a:lnSpc>
              <a:spcAft>
                <a:spcPts val="800"/>
              </a:spcAft>
            </a:pPr>
            <a:r>
              <a:rPr lang="en-US" i="1" dirty="0">
                <a:solidFill>
                  <a:schemeClr val="bg1"/>
                </a:solidFill>
                <a:latin typeface="Calibri" panose="020F0502020204030204" pitchFamily="34" charset="0"/>
                <a:ea typeface="Calibri" panose="020F0502020204030204" pitchFamily="34" charset="0"/>
                <a:cs typeface="Times New Roman" panose="02020603050405020304" pitchFamily="18" charset="0"/>
              </a:rPr>
              <a:t>Our HTML template for the table component looks like </a:t>
            </a:r>
            <a:r>
              <a:rPr lang="en-US" i="1"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this</a:t>
            </a:r>
            <a:endParaRPr lang="en-US"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1515291" y="513807"/>
            <a:ext cx="9396549" cy="55647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456585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377" y="1323704"/>
            <a:ext cx="11155680" cy="1673150"/>
          </a:xfrm>
          <a:prstGeom prst="rect">
            <a:avLst/>
          </a:prstGeom>
        </p:spPr>
        <p:txBody>
          <a:bodyPr wrap="square">
            <a:spAutoFit/>
          </a:bodyPr>
          <a:lstStyle/>
          <a:p>
            <a:pPr algn="just">
              <a:lnSpc>
                <a:spcPct val="107000"/>
              </a:lnSpc>
              <a:spcAft>
                <a:spcPts val="800"/>
              </a:spcAft>
            </a:pP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In team phase 1 we created our sliders by creating a parent container and giving it the position absolute property and then placing a child container in it and giving it the position relative property. We then manipulate the position of the child container by adding or subtracting from the left property of the child in our slider.js file. If you add to the left value, the slider moves to the right. If you subtract from the left property, the slider move to the left. Were things got tricky was using 1 </a:t>
            </a:r>
            <a:r>
              <a:rPr lang="en-US" sz="16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js</a:t>
            </a: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 file to manipulate 3 separate sliders. We had to use </a:t>
            </a:r>
            <a:r>
              <a:rPr lang="en-US" sz="16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document.getElementByClassName</a:t>
            </a: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 lot and things got confusing pretty quick</a:t>
            </a:r>
            <a:r>
              <a:rPr lang="en-US" sz="16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 The </a:t>
            </a:r>
            <a:r>
              <a:rPr lang="en-US" sz="16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widthCheck</a:t>
            </a:r>
            <a:r>
              <a:rPr lang="en-US" sz="16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 function is sampled below:</a:t>
            </a:r>
            <a:endPar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738" y="2842098"/>
            <a:ext cx="7346317" cy="37341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78377" y="0"/>
            <a:ext cx="5382436" cy="707886"/>
          </a:xfrm>
          <a:prstGeom prst="rect">
            <a:avLst/>
          </a:prstGeom>
          <a:noFill/>
        </p:spPr>
        <p:txBody>
          <a:bodyPr wrap="none" rtlCol="0">
            <a:spAutoFit/>
          </a:bodyPr>
          <a:lstStyle/>
          <a:p>
            <a:r>
              <a:rPr lang="en-US" sz="4000" dirty="0" smtClean="0">
                <a:solidFill>
                  <a:srgbClr val="FFFF00"/>
                </a:solidFill>
                <a:latin typeface="Permanent Marker" panose="02000000000000000000" pitchFamily="2" charset="0"/>
                <a:ea typeface="Permanent Marker" panose="02000000000000000000" pitchFamily="2" charset="0"/>
              </a:rPr>
              <a:t>The Slider in Phase 1</a:t>
            </a:r>
            <a:endParaRPr lang="en-US" sz="4000" dirty="0">
              <a:solidFill>
                <a:srgbClr val="FFFF00"/>
              </a:solidFill>
              <a:latin typeface="Permanent Marker" panose="02000000000000000000" pitchFamily="2" charset="0"/>
              <a:ea typeface="Permanent Marker" panose="02000000000000000000" pitchFamily="2" charset="0"/>
            </a:endParaRPr>
          </a:p>
        </p:txBody>
      </p:sp>
    </p:spTree>
    <p:extLst>
      <p:ext uri="{BB962C8B-B14F-4D97-AF65-F5344CB8AC3E}">
        <p14:creationId xmlns:p14="http://schemas.microsoft.com/office/powerpoint/2010/main" val="27605807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6754" y="727946"/>
            <a:ext cx="11904617" cy="1574149"/>
          </a:xfrm>
          <a:prstGeom prst="rect">
            <a:avLst/>
          </a:prstGeom>
        </p:spPr>
        <p:txBody>
          <a:bodyPr wrap="square">
            <a:spAutoFit/>
          </a:bodyPr>
          <a:lstStyle/>
          <a:p>
            <a:pPr algn="just">
              <a:lnSpc>
                <a:spcPct val="107000"/>
              </a:lnSpc>
              <a:spcAft>
                <a:spcPts val="800"/>
              </a:spcAft>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We created a slider component in phase 2. Creating the sliders using components allowed us to make things less complicated because each slider operates independently, whereas all 3 sliders in team phase 1 were operated by one </a:t>
            </a:r>
            <a:r>
              <a:rPr lang="en-US"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js</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 file. If you wanted to add an additional slider to our team phase 1, you would have had to make a lot of adjustments in the slider.js script to account for an additional element added to the class. In phase two you could add or take away sliders and things would continue to function as normal because the code manipulating each one exists independently.</a:t>
            </a:r>
          </a:p>
        </p:txBody>
      </p:sp>
      <p:sp>
        <p:nvSpPr>
          <p:cNvPr id="3" name="Rectangle 2"/>
          <p:cNvSpPr/>
          <p:nvPr/>
        </p:nvSpPr>
        <p:spPr>
          <a:xfrm>
            <a:off x="0" y="67765"/>
            <a:ext cx="5197898" cy="660181"/>
          </a:xfrm>
          <a:prstGeom prst="rect">
            <a:avLst/>
          </a:prstGeom>
        </p:spPr>
        <p:txBody>
          <a:bodyPr wrap="none">
            <a:spAutoFit/>
          </a:bodyPr>
          <a:lstStyle/>
          <a:p>
            <a:pPr>
              <a:lnSpc>
                <a:spcPct val="107000"/>
              </a:lnSpc>
              <a:spcAft>
                <a:spcPts val="800"/>
              </a:spcAft>
            </a:pPr>
            <a:r>
              <a:rPr lang="en-US" sz="3600" dirty="0" smtClean="0">
                <a:solidFill>
                  <a:srgbClr val="FFFF00"/>
                </a:solidFill>
                <a:latin typeface="Permanent Marker" panose="02000000000000000000" pitchFamily="2" charset="0"/>
                <a:ea typeface="Permanent Marker" panose="02000000000000000000" pitchFamily="2" charset="0"/>
                <a:cs typeface="Times New Roman" panose="02020603050405020304" pitchFamily="18" charset="0"/>
              </a:rPr>
              <a:t>The Slider </a:t>
            </a:r>
            <a:r>
              <a:rPr lang="en-US" sz="3600" dirty="0">
                <a:solidFill>
                  <a:srgbClr val="FFFF00"/>
                </a:solidFill>
                <a:latin typeface="Permanent Marker" panose="02000000000000000000" pitchFamily="2" charset="0"/>
                <a:ea typeface="Permanent Marker" panose="02000000000000000000" pitchFamily="2" charset="0"/>
                <a:cs typeface="Times New Roman" panose="02020603050405020304" pitchFamily="18" charset="0"/>
              </a:rPr>
              <a:t>in </a:t>
            </a:r>
            <a:r>
              <a:rPr lang="en-US" sz="3600" dirty="0" smtClean="0">
                <a:solidFill>
                  <a:srgbClr val="FFFF00"/>
                </a:solidFill>
                <a:latin typeface="Permanent Marker" panose="02000000000000000000" pitchFamily="2" charset="0"/>
                <a:ea typeface="Permanent Marker" panose="02000000000000000000" pitchFamily="2" charset="0"/>
                <a:cs typeface="Times New Roman" panose="02020603050405020304" pitchFamily="18" charset="0"/>
              </a:rPr>
              <a:t>Angular</a:t>
            </a:r>
            <a:endParaRPr lang="en-US" sz="3600" dirty="0">
              <a:solidFill>
                <a:srgbClr val="FFFF00"/>
              </a:solidFill>
              <a:latin typeface="Permanent Marker" panose="02000000000000000000" pitchFamily="2" charset="0"/>
              <a:ea typeface="Permanent Marker" panose="02000000000000000000" pitchFamily="2" charset="0"/>
              <a:cs typeface="Times New Roman" panose="02020603050405020304" pitchFamily="18" charset="0"/>
            </a:endParaRPr>
          </a:p>
        </p:txBody>
      </p:sp>
      <p:pic>
        <p:nvPicPr>
          <p:cNvPr id="4" name="Picture 3"/>
          <p:cNvPicPr/>
          <p:nvPr/>
        </p:nvPicPr>
        <p:blipFill>
          <a:blip r:embed="rId2"/>
          <a:stretch>
            <a:fillRect/>
          </a:stretch>
        </p:blipFill>
        <p:spPr>
          <a:xfrm>
            <a:off x="1985553" y="2405779"/>
            <a:ext cx="7907384" cy="38942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3385361" y="6300069"/>
            <a:ext cx="4912114" cy="388696"/>
          </a:xfrm>
          <a:prstGeom prst="rect">
            <a:avLst/>
          </a:prstGeom>
        </p:spPr>
        <p:txBody>
          <a:bodyPr wrap="none">
            <a:spAutoFit/>
          </a:bodyPr>
          <a:lstStyle/>
          <a:p>
            <a:pPr>
              <a:lnSpc>
                <a:spcPct val="107000"/>
              </a:lnSpc>
              <a:spcAft>
                <a:spcPts val="800"/>
              </a:spcAft>
            </a:pPr>
            <a:r>
              <a:rPr lang="en-US" i="1" dirty="0">
                <a:solidFill>
                  <a:schemeClr val="bg1"/>
                </a:solidFill>
                <a:latin typeface="Calibri" panose="020F0502020204030204" pitchFamily="34" charset="0"/>
                <a:ea typeface="Calibri" panose="020F0502020204030204" pitchFamily="34" charset="0"/>
                <a:cs typeface="Times New Roman" panose="02020603050405020304" pitchFamily="18" charset="0"/>
              </a:rPr>
              <a:t>Here is the html template for our slider </a:t>
            </a:r>
            <a:r>
              <a:rPr lang="en-US" i="1"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component</a:t>
            </a:r>
            <a:endParaRPr lang="en-US"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674072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7714" y="1489166"/>
            <a:ext cx="8926286" cy="4948149"/>
          </a:xfrm>
          <a:prstGeom prst="rect">
            <a:avLst/>
          </a:prstGeom>
        </p:spPr>
        <p:txBody>
          <a:bodyPr wrap="square">
            <a:spAutoFit/>
          </a:bodyPr>
          <a:lstStyle/>
          <a:p>
            <a:pPr marL="342900" indent="-342900">
              <a:lnSpc>
                <a:spcPct val="107000"/>
              </a:lnSpc>
              <a:spcAft>
                <a:spcPts val="800"/>
              </a:spcAft>
              <a:buFont typeface="+mj-lt"/>
              <a:buAutoNum type="arabicPeriod"/>
            </a:pPr>
            <a:r>
              <a:rPr lang="en-US"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property/attribute binding- In </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order to manipulate a specific element in vanilla </a:t>
            </a:r>
            <a:r>
              <a:rPr lang="en-US"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js</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 you have use </a:t>
            </a:r>
            <a:r>
              <a:rPr lang="en-US"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document.get</a:t>
            </a:r>
            <a:r>
              <a:rPr lang="en-US"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In Angular you can bind properties from components to elements which gets rid of the need to use </a:t>
            </a:r>
            <a:r>
              <a:rPr lang="en-US"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document.get</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endParaRPr lang="en-US"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US"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In </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the </a:t>
            </a:r>
            <a:r>
              <a:rPr lang="en-US"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previous example we bound the style </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width </a:t>
            </a:r>
            <a:r>
              <a:rPr lang="en-US"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css</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 property to the variable </a:t>
            </a:r>
            <a:r>
              <a:rPr lang="en-US"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screenwidth</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endParaRPr lang="en-US"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T</a:t>
            </a:r>
            <a:r>
              <a:rPr lang="en-US"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his </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made it so whenever the user resizes the window, the </a:t>
            </a:r>
            <a:r>
              <a:rPr lang="en-US"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PieChartContainer</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 class is resized to the appropriate width. </a:t>
            </a:r>
          </a:p>
          <a:p>
            <a:pPr marL="342900" indent="-342900">
              <a:lnSpc>
                <a:spcPct val="107000"/>
              </a:lnSpc>
              <a:spcAft>
                <a:spcPts val="800"/>
              </a:spcAft>
              <a:buFont typeface="+mj-lt"/>
              <a:buAutoNum type="arabicPeriod"/>
            </a:pPr>
            <a:r>
              <a:rPr lang="en-US"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We </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also bound the style left </a:t>
            </a:r>
            <a:r>
              <a:rPr lang="en-US"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css</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 property to the </a:t>
            </a:r>
            <a:r>
              <a:rPr lang="en-US"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posX</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 variable. This allowed us to control which chart within our slider was displayed. In our team phase 2 we did not use any </a:t>
            </a:r>
            <a:r>
              <a:rPr lang="en-US"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document.get</a:t>
            </a:r>
            <a:r>
              <a:rPr lang="en-US"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 functions</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 All instances of that approach were redone using property binding.</a:t>
            </a:r>
          </a:p>
          <a:p>
            <a:pPr marL="342900" indent="-342900">
              <a:lnSpc>
                <a:spcPct val="107000"/>
              </a:lnSpc>
              <a:spcAft>
                <a:spcPts val="800"/>
              </a:spcAft>
              <a:buFont typeface="+mj-lt"/>
              <a:buAutoNum type="arabicPeriod"/>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T</a:t>
            </a:r>
            <a:r>
              <a:rPr lang="en-US"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his </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component is the passing of information from the parent component to the child component. In </a:t>
            </a:r>
            <a:r>
              <a:rPr lang="en-US"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the previous example the </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slider component is passing items from the </a:t>
            </a:r>
            <a:r>
              <a:rPr lang="en-US"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chartNumber</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 array to the child chart components. The chart component can then read this information and perform the appropriate task.</a:t>
            </a:r>
          </a:p>
        </p:txBody>
      </p:sp>
      <p:sp>
        <p:nvSpPr>
          <p:cNvPr id="3" name="TextBox 2"/>
          <p:cNvSpPr txBox="1"/>
          <p:nvPr/>
        </p:nvSpPr>
        <p:spPr>
          <a:xfrm>
            <a:off x="2386149" y="269965"/>
            <a:ext cx="7057766" cy="707886"/>
          </a:xfrm>
          <a:prstGeom prst="rect">
            <a:avLst/>
          </a:prstGeom>
          <a:noFill/>
        </p:spPr>
        <p:txBody>
          <a:bodyPr wrap="none" rtlCol="0">
            <a:spAutoFit/>
          </a:bodyPr>
          <a:lstStyle/>
          <a:p>
            <a:r>
              <a:rPr lang="en-US" sz="4000" dirty="0" smtClean="0">
                <a:solidFill>
                  <a:srgbClr val="FFFF00"/>
                </a:solidFill>
                <a:latin typeface="Permanent Marker" panose="02000000000000000000" pitchFamily="2" charset="0"/>
                <a:ea typeface="Permanent Marker" panose="02000000000000000000" pitchFamily="2" charset="0"/>
              </a:rPr>
              <a:t>How Angular Made It Easy</a:t>
            </a:r>
            <a:endParaRPr lang="en-US" sz="4000" dirty="0">
              <a:solidFill>
                <a:srgbClr val="FFFF00"/>
              </a:solidFill>
              <a:latin typeface="Permanent Marker" panose="02000000000000000000" pitchFamily="2" charset="0"/>
              <a:ea typeface="Permanent Marker" panose="02000000000000000000" pitchFamily="2" charset="0"/>
            </a:endParaRPr>
          </a:p>
        </p:txBody>
      </p:sp>
    </p:spTree>
    <p:extLst>
      <p:ext uri="{BB962C8B-B14F-4D97-AF65-F5344CB8AC3E}">
        <p14:creationId xmlns:p14="http://schemas.microsoft.com/office/powerpoint/2010/main" val="36523347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7680" y="1966682"/>
            <a:ext cx="4641669" cy="1277786"/>
          </a:xfrm>
          <a:prstGeom prst="rect">
            <a:avLst/>
          </a:prstGeom>
        </p:spPr>
        <p:txBody>
          <a:bodyPr wrap="square">
            <a:spAutoFit/>
          </a:bodyPr>
          <a:lstStyle/>
          <a:p>
            <a:pPr>
              <a:lnSpc>
                <a:spcPct val="107000"/>
              </a:lnSpc>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In team phase 1 we created the charts by just reusing the same </a:t>
            </a:r>
            <a:r>
              <a:rPr lang="en-US"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chart.js </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code over and over and over. </a:t>
            </a:r>
          </a:p>
          <a:p>
            <a:pPr>
              <a:lnSpc>
                <a:spcPct val="107000"/>
              </a:lnSpc>
            </a:pPr>
            <a:r>
              <a:rPr lang="en-US" b="1" dirty="0">
                <a:solidFill>
                  <a:schemeClr val="bg1"/>
                </a:solidFill>
                <a:latin typeface="Calibri" panose="020F0502020204030204" pitchFamily="34" charset="0"/>
                <a:ea typeface="Calibri" panose="020F0502020204030204" pitchFamily="34" charset="0"/>
                <a:cs typeface="Times New Roman" panose="02020603050405020304" pitchFamily="18" charset="0"/>
              </a:rPr>
              <a:t>The code for building the chart looked like this:</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5721532" y="670560"/>
            <a:ext cx="6063343" cy="56883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592183" y="766353"/>
            <a:ext cx="3979817" cy="1200329"/>
          </a:xfrm>
          <a:prstGeom prst="rect">
            <a:avLst/>
          </a:prstGeom>
          <a:noFill/>
        </p:spPr>
        <p:txBody>
          <a:bodyPr wrap="square" rtlCol="0">
            <a:spAutoFit/>
          </a:bodyPr>
          <a:lstStyle/>
          <a:p>
            <a:pPr algn="ctr"/>
            <a:r>
              <a:rPr lang="en-US" sz="3600" dirty="0" smtClean="0">
                <a:solidFill>
                  <a:srgbClr val="FFFF00"/>
                </a:solidFill>
                <a:latin typeface="Permanent Marker" panose="02000000000000000000" pitchFamily="2" charset="0"/>
                <a:ea typeface="Permanent Marker" panose="02000000000000000000" pitchFamily="2" charset="0"/>
              </a:rPr>
              <a:t>The Charts in Phase 1</a:t>
            </a:r>
            <a:endParaRPr lang="en-US" sz="3600" dirty="0">
              <a:solidFill>
                <a:srgbClr val="FFFF00"/>
              </a:solidFill>
              <a:latin typeface="Permanent Marker" panose="02000000000000000000" pitchFamily="2" charset="0"/>
              <a:ea typeface="Permanent Marker" panose="02000000000000000000" pitchFamily="2" charset="0"/>
            </a:endParaRPr>
          </a:p>
        </p:txBody>
      </p:sp>
      <p:sp>
        <p:nvSpPr>
          <p:cNvPr id="5" name="Rectangle 4"/>
          <p:cNvSpPr/>
          <p:nvPr/>
        </p:nvSpPr>
        <p:spPr>
          <a:xfrm>
            <a:off x="487679" y="3373174"/>
            <a:ext cx="4641669" cy="2759602"/>
          </a:xfrm>
          <a:prstGeom prst="rect">
            <a:avLst/>
          </a:prstGeom>
        </p:spPr>
        <p:txBody>
          <a:bodyPr wrap="square">
            <a:spAutoFit/>
          </a:bodyPr>
          <a:lstStyle/>
          <a:p>
            <a:pPr>
              <a:lnSpc>
                <a:spcPct val="107000"/>
              </a:lnSpc>
              <a:spcAft>
                <a:spcPts val="800"/>
              </a:spcAft>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Since we had so many charts we had this code copy and pasted about 12 times for all of our charts. The reason that we did this was because we needed a different ID for each canvas that we were drawing the chart on. This approach worked but was </a:t>
            </a:r>
            <a:r>
              <a:rPr lang="en-US"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redundant </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at the same time because we had so much of the same code. It would have been nice to be able to re-use the same chart template for all of the charts.</a:t>
            </a:r>
          </a:p>
        </p:txBody>
      </p:sp>
    </p:spTree>
    <p:extLst>
      <p:ext uri="{BB962C8B-B14F-4D97-AF65-F5344CB8AC3E}">
        <p14:creationId xmlns:p14="http://schemas.microsoft.com/office/powerpoint/2010/main" val="28089407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1040" y="444738"/>
            <a:ext cx="6035040" cy="707886"/>
          </a:xfrm>
          <a:prstGeom prst="rect">
            <a:avLst/>
          </a:prstGeom>
          <a:noFill/>
        </p:spPr>
        <p:txBody>
          <a:bodyPr wrap="square" rtlCol="0">
            <a:spAutoFit/>
          </a:bodyPr>
          <a:lstStyle/>
          <a:p>
            <a:r>
              <a:rPr lang="en-US" sz="4000" dirty="0" smtClean="0">
                <a:solidFill>
                  <a:srgbClr val="FFFF00"/>
                </a:solidFill>
                <a:latin typeface="Permanent Marker" panose="02000000000000000000" pitchFamily="2" charset="0"/>
                <a:ea typeface="Permanent Marker" panose="02000000000000000000" pitchFamily="2" charset="0"/>
              </a:rPr>
              <a:t>The Charts in Angular</a:t>
            </a:r>
            <a:endParaRPr lang="en-US" sz="4000" dirty="0">
              <a:solidFill>
                <a:srgbClr val="FFFF00"/>
              </a:solidFill>
              <a:latin typeface="Permanent Marker" panose="02000000000000000000" pitchFamily="2" charset="0"/>
              <a:ea typeface="Permanent Marker" panose="02000000000000000000" pitchFamily="2" charset="0"/>
            </a:endParaRPr>
          </a:p>
        </p:txBody>
      </p:sp>
      <p:sp>
        <p:nvSpPr>
          <p:cNvPr id="3" name="Rectangle 2"/>
          <p:cNvSpPr/>
          <p:nvPr/>
        </p:nvSpPr>
        <p:spPr>
          <a:xfrm>
            <a:off x="670559" y="1152624"/>
            <a:ext cx="10537371" cy="981423"/>
          </a:xfrm>
          <a:prstGeom prst="rect">
            <a:avLst/>
          </a:prstGeom>
        </p:spPr>
        <p:txBody>
          <a:bodyPr wrap="square">
            <a:spAutoFit/>
          </a:bodyPr>
          <a:lstStyle/>
          <a:p>
            <a:pPr algn="just">
              <a:lnSpc>
                <a:spcPct val="107000"/>
              </a:lnSpc>
              <a:spcAft>
                <a:spcPts val="800"/>
              </a:spcAft>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In team phase 2 we created a chart component. This component allowed us to not have to re-use the same code over and over and over. The way that we approached this component was similar to the way that we approached the slider. Each chart is controlled independently rather than being controlled by 1 big </a:t>
            </a:r>
            <a:r>
              <a:rPr lang="en-US"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js</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 file. </a:t>
            </a:r>
          </a:p>
        </p:txBody>
      </p:sp>
      <p:pic>
        <p:nvPicPr>
          <p:cNvPr id="4" name="Picture 3"/>
          <p:cNvPicPr/>
          <p:nvPr/>
        </p:nvPicPr>
        <p:blipFill>
          <a:blip r:embed="rId2"/>
          <a:stretch>
            <a:fillRect/>
          </a:stretch>
        </p:blipFill>
        <p:spPr>
          <a:xfrm>
            <a:off x="701040" y="2134047"/>
            <a:ext cx="5478894" cy="41788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701040" y="6401616"/>
            <a:ext cx="5520807" cy="375552"/>
          </a:xfrm>
          <a:prstGeom prst="rect">
            <a:avLst/>
          </a:prstGeom>
        </p:spPr>
        <p:txBody>
          <a:bodyPr wrap="none">
            <a:spAutoFit/>
          </a:bodyPr>
          <a:lstStyle/>
          <a:p>
            <a:pPr>
              <a:lnSpc>
                <a:spcPct val="107000"/>
              </a:lnSpc>
              <a:spcAft>
                <a:spcPts val="800"/>
              </a:spcAft>
            </a:pPr>
            <a:r>
              <a:rPr lang="en-US" i="1" dirty="0">
                <a:solidFill>
                  <a:schemeClr val="bg1"/>
                </a:solidFill>
                <a:latin typeface="Calibri" panose="020F0502020204030204" pitchFamily="34" charset="0"/>
                <a:ea typeface="Calibri" panose="020F0502020204030204" pitchFamily="34" charset="0"/>
                <a:cs typeface="Times New Roman" panose="02020603050405020304" pitchFamily="18" charset="0"/>
              </a:rPr>
              <a:t>Here is some the controller code for our chart </a:t>
            </a:r>
            <a:r>
              <a:rPr lang="en-US" i="1"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component</a:t>
            </a:r>
            <a:endParaRPr lang="en-US"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6635932" y="2207152"/>
            <a:ext cx="3743483" cy="403264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This is the same basic charts </a:t>
            </a:r>
            <a:r>
              <a:rPr lang="en-US" sz="16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js</a:t>
            </a: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 code template from team phase 1. The notable differences here are the assignment of new Chart at the top. Usually after new Chart you have to put an element id in the parentheses. In this case we are assigning the ids dynamically. This means that rather than hard coding the values we are retrieving them from the parent container. When we were passing the </a:t>
            </a:r>
            <a:r>
              <a:rPr lang="en-US" sz="16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sliderComponent</a:t>
            </a: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 variable </a:t>
            </a:r>
            <a:r>
              <a:rPr lang="en-US" sz="16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chartNumber</a:t>
            </a: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 to [</a:t>
            </a:r>
            <a:r>
              <a:rPr lang="en-US" sz="16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childMessage</a:t>
            </a: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 input, the chart component is reading that input and assigning it to </a:t>
            </a:r>
            <a:r>
              <a:rPr lang="en-US" sz="16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this.elemid</a:t>
            </a: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5549433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588" y="438793"/>
            <a:ext cx="4746172" cy="1146211"/>
          </a:xfrm>
          <a:prstGeom prst="rect">
            <a:avLst/>
          </a:prstGeom>
        </p:spPr>
        <p:txBody>
          <a:bodyPr wrap="square">
            <a:spAutoFit/>
          </a:bodyPr>
          <a:lstStyle/>
          <a:p>
            <a:pPr algn="just">
              <a:lnSpc>
                <a:spcPct val="107000"/>
              </a:lnSpc>
              <a:spcAft>
                <a:spcPts val="800"/>
              </a:spcAft>
            </a:pP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The info put into the chart template is supplied by our chart-info-list file. Our chart –info-list contains a list of chart-info objects. There is one chart-info object for each chart displayed in our application. </a:t>
            </a:r>
          </a:p>
        </p:txBody>
      </p:sp>
      <p:pic>
        <p:nvPicPr>
          <p:cNvPr id="3" name="Picture 2"/>
          <p:cNvPicPr/>
          <p:nvPr/>
        </p:nvPicPr>
        <p:blipFill>
          <a:blip r:embed="rId2"/>
          <a:stretch>
            <a:fillRect/>
          </a:stretch>
        </p:blipFill>
        <p:spPr>
          <a:xfrm>
            <a:off x="5686697" y="438792"/>
            <a:ext cx="6143897" cy="14509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p:cNvSpPr/>
          <p:nvPr/>
        </p:nvSpPr>
        <p:spPr>
          <a:xfrm>
            <a:off x="191588" y="2179828"/>
            <a:ext cx="4746172" cy="2727029"/>
          </a:xfrm>
          <a:prstGeom prst="rect">
            <a:avLst/>
          </a:prstGeom>
        </p:spPr>
        <p:txBody>
          <a:bodyPr wrap="square">
            <a:spAutoFit/>
          </a:bodyPr>
          <a:lstStyle/>
          <a:p>
            <a:pPr algn="just">
              <a:lnSpc>
                <a:spcPct val="107000"/>
              </a:lnSpc>
              <a:spcAft>
                <a:spcPts val="800"/>
              </a:spcAft>
            </a:pP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One are of difficulty with this component was getting the info to display the right </a:t>
            </a:r>
            <a:r>
              <a:rPr lang="en-US" sz="16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way.Normally</a:t>
            </a: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 the components start with </a:t>
            </a:r>
            <a:r>
              <a:rPr lang="en-US" sz="16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ngInit</a:t>
            </a: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 but in this case we had to call </a:t>
            </a:r>
            <a:r>
              <a:rPr lang="en-US" sz="16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ngAfterViewInit</a:t>
            </a: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 because the appropriate chart would load onto the canvas but it would not display the information provided. This was because the chart had not received the info before it loaded the view. Calling </a:t>
            </a:r>
            <a:r>
              <a:rPr lang="en-US" sz="16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ngAfterViewInit</a:t>
            </a: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allowed us to make sure that the component had all the info it needed before it loaded the view.</a:t>
            </a:r>
          </a:p>
        </p:txBody>
      </p:sp>
      <p:pic>
        <p:nvPicPr>
          <p:cNvPr id="5" name="Picture 4"/>
          <p:cNvPicPr/>
          <p:nvPr/>
        </p:nvPicPr>
        <p:blipFill>
          <a:blip r:embed="rId3"/>
          <a:stretch>
            <a:fillRect/>
          </a:stretch>
        </p:blipFill>
        <p:spPr>
          <a:xfrm>
            <a:off x="5686697" y="2179828"/>
            <a:ext cx="6143897" cy="43802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p:cNvSpPr/>
          <p:nvPr/>
        </p:nvSpPr>
        <p:spPr>
          <a:xfrm>
            <a:off x="191588" y="5501681"/>
            <a:ext cx="4640388" cy="882742"/>
          </a:xfrm>
          <a:prstGeom prst="rect">
            <a:avLst/>
          </a:prstGeom>
        </p:spPr>
        <p:txBody>
          <a:bodyPr wrap="square">
            <a:spAutoFit/>
          </a:bodyPr>
          <a:lstStyle/>
          <a:p>
            <a:pPr>
              <a:lnSpc>
                <a:spcPct val="107000"/>
              </a:lnSpc>
              <a:spcAft>
                <a:spcPts val="800"/>
              </a:spcAft>
            </a:pP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There is more instances of the </a:t>
            </a:r>
            <a:r>
              <a:rPr lang="en-US" sz="16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ngIf</a:t>
            </a: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 directive </a:t>
            </a:r>
            <a:r>
              <a:rPr lang="en-US" sz="16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here in the HTML template. </a:t>
            </a: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The </a:t>
            </a:r>
            <a:r>
              <a:rPr lang="en-US" sz="16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ngIf</a:t>
            </a: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 statements just make sure that the right chart is displayed.</a:t>
            </a:r>
          </a:p>
        </p:txBody>
      </p:sp>
    </p:spTree>
    <p:extLst>
      <p:ext uri="{BB962C8B-B14F-4D97-AF65-F5344CB8AC3E}">
        <p14:creationId xmlns:p14="http://schemas.microsoft.com/office/powerpoint/2010/main" val="26802533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5131" y="235131"/>
            <a:ext cx="3907223" cy="646331"/>
          </a:xfrm>
          <a:prstGeom prst="rect">
            <a:avLst/>
          </a:prstGeom>
          <a:noFill/>
        </p:spPr>
        <p:txBody>
          <a:bodyPr wrap="none" rtlCol="0">
            <a:spAutoFit/>
          </a:bodyPr>
          <a:lstStyle/>
          <a:p>
            <a:r>
              <a:rPr lang="en-US" sz="3600" dirty="0" smtClean="0">
                <a:solidFill>
                  <a:srgbClr val="FFFF00"/>
                </a:solidFill>
                <a:latin typeface="Permanent Marker" panose="02000000000000000000" pitchFamily="2" charset="0"/>
                <a:ea typeface="Permanent Marker" panose="02000000000000000000" pitchFamily="2" charset="0"/>
              </a:rPr>
              <a:t>Coaster Services</a:t>
            </a:r>
            <a:endParaRPr lang="en-US" sz="3600" dirty="0">
              <a:solidFill>
                <a:srgbClr val="FFFF00"/>
              </a:solidFill>
              <a:latin typeface="Permanent Marker" panose="02000000000000000000" pitchFamily="2" charset="0"/>
              <a:ea typeface="Permanent Marker" panose="02000000000000000000" pitchFamily="2" charset="0"/>
            </a:endParaRPr>
          </a:p>
        </p:txBody>
      </p:sp>
      <p:sp>
        <p:nvSpPr>
          <p:cNvPr id="3" name="Rectangle 2"/>
          <p:cNvSpPr/>
          <p:nvPr/>
        </p:nvSpPr>
        <p:spPr>
          <a:xfrm>
            <a:off x="235131" y="881462"/>
            <a:ext cx="11643360" cy="2463238"/>
          </a:xfrm>
          <a:prstGeom prst="rect">
            <a:avLst/>
          </a:prstGeom>
        </p:spPr>
        <p:txBody>
          <a:bodyPr wrap="square">
            <a:spAutoFit/>
          </a:bodyPr>
          <a:lstStyle/>
          <a:p>
            <a:pPr algn="just">
              <a:lnSpc>
                <a:spcPct val="107000"/>
              </a:lnSpc>
              <a:spcAft>
                <a:spcPts val="800"/>
              </a:spcAft>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Services are an object that supply data to your various components. Rather than coding all of your logic and data retrieval directly into your components themselves, you can create a service that does all of this for them. By creating a service, you can then call that service to supply all the components with their necessary information. This allows for a more streamlined design because the components themselves are only controlling what is displayed on the screen rather than the data manipulation. If you had to get rid of a component, you would not need to find a new place to put your logic but with the service, you don’t have to worry about that. The service we created is the file that contains all of our sorting and data manipulation. The only thing that a component needs to access this information is to import the service and then call, </a:t>
            </a:r>
            <a:r>
              <a:rPr lang="en-US"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this.coasterService.method</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 name.</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036" y="3806863"/>
            <a:ext cx="9863070" cy="26461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622516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00"/>
                </a:solidFill>
                <a:latin typeface="Permanent Marker" panose="02000000000000000000" pitchFamily="2" charset="0"/>
                <a:ea typeface="Permanent Marker" panose="02000000000000000000" pitchFamily="2" charset="0"/>
              </a:rPr>
              <a:t>Who is it for?</a:t>
            </a:r>
            <a:endParaRPr lang="en-US" dirty="0">
              <a:solidFill>
                <a:srgbClr val="FFFF00"/>
              </a:solidFill>
              <a:latin typeface="Permanent Marker" panose="02000000000000000000" pitchFamily="2" charset="0"/>
              <a:ea typeface="Permanent Marker" panose="02000000000000000000" pitchFamily="2" charset="0"/>
            </a:endParaRPr>
          </a:p>
        </p:txBody>
      </p:sp>
      <p:sp>
        <p:nvSpPr>
          <p:cNvPr id="3" name="Content Placeholder 2"/>
          <p:cNvSpPr>
            <a:spLocks noGrp="1"/>
          </p:cNvSpPr>
          <p:nvPr>
            <p:ph idx="1"/>
          </p:nvPr>
        </p:nvSpPr>
        <p:spPr>
          <a:xfrm>
            <a:off x="838200" y="1825624"/>
            <a:ext cx="10515600" cy="4321175"/>
          </a:xfrm>
        </p:spPr>
        <p:txBody>
          <a:bodyPr>
            <a:normAutofit/>
          </a:bodyPr>
          <a:lstStyle/>
          <a:p>
            <a:r>
              <a:rPr lang="en-US" dirty="0">
                <a:solidFill>
                  <a:schemeClr val="bg1"/>
                </a:solidFill>
              </a:rPr>
              <a:t>The objective of </a:t>
            </a:r>
            <a:r>
              <a:rPr lang="en-US" i="1" dirty="0">
                <a:solidFill>
                  <a:schemeClr val="bg1"/>
                </a:solidFill>
              </a:rPr>
              <a:t>Coaster Crunch</a:t>
            </a:r>
            <a:r>
              <a:rPr lang="en-US" dirty="0">
                <a:solidFill>
                  <a:schemeClr val="bg1"/>
                </a:solidFill>
              </a:rPr>
              <a:t> is to provide coaster </a:t>
            </a:r>
            <a:endParaRPr lang="en-US" dirty="0" smtClean="0">
              <a:solidFill>
                <a:schemeClr val="bg1"/>
              </a:solidFill>
            </a:endParaRPr>
          </a:p>
          <a:p>
            <a:pPr marL="0" indent="0">
              <a:buNone/>
            </a:pPr>
            <a:r>
              <a:rPr lang="en-US" dirty="0" smtClean="0">
                <a:solidFill>
                  <a:schemeClr val="bg1"/>
                </a:solidFill>
              </a:rPr>
              <a:t>enthusiasts </a:t>
            </a:r>
            <a:r>
              <a:rPr lang="en-US" dirty="0">
                <a:solidFill>
                  <a:schemeClr val="bg1"/>
                </a:solidFill>
              </a:rPr>
              <a:t>with a simple set of data that provides more </a:t>
            </a:r>
            <a:endParaRPr lang="en-US" dirty="0" smtClean="0">
              <a:solidFill>
                <a:schemeClr val="bg1"/>
              </a:solidFill>
            </a:endParaRPr>
          </a:p>
          <a:p>
            <a:pPr marL="0" indent="0">
              <a:buNone/>
            </a:pPr>
            <a:r>
              <a:rPr lang="en-US" dirty="0" smtClean="0">
                <a:solidFill>
                  <a:schemeClr val="bg1"/>
                </a:solidFill>
              </a:rPr>
              <a:t>information </a:t>
            </a:r>
            <a:r>
              <a:rPr lang="en-US" dirty="0">
                <a:solidFill>
                  <a:schemeClr val="bg1"/>
                </a:solidFill>
              </a:rPr>
              <a:t>about their favorite thrill rides</a:t>
            </a:r>
            <a:r>
              <a:rPr lang="en-US" dirty="0" smtClean="0">
                <a:solidFill>
                  <a:schemeClr val="bg1"/>
                </a:solidFill>
              </a:rPr>
              <a:t>.</a:t>
            </a:r>
          </a:p>
          <a:p>
            <a:endParaRPr lang="en-US" dirty="0">
              <a:solidFill>
                <a:schemeClr val="bg1"/>
              </a:solidFill>
            </a:endParaRPr>
          </a:p>
          <a:p>
            <a:pPr algn="just"/>
            <a:r>
              <a:rPr lang="en-US" dirty="0" smtClean="0">
                <a:solidFill>
                  <a:schemeClr val="bg1"/>
                </a:solidFill>
              </a:rPr>
              <a:t>Readers might </a:t>
            </a:r>
            <a:r>
              <a:rPr lang="en-US" dirty="0">
                <a:solidFill>
                  <a:schemeClr val="bg1"/>
                </a:solidFill>
              </a:rPr>
              <a:t>use this as an inspiration to place </a:t>
            </a:r>
            <a:r>
              <a:rPr lang="en-US" dirty="0" smtClean="0">
                <a:solidFill>
                  <a:schemeClr val="bg1"/>
                </a:solidFill>
              </a:rPr>
              <a:t>new</a:t>
            </a:r>
          </a:p>
          <a:p>
            <a:pPr marL="0" indent="0" algn="just">
              <a:buNone/>
            </a:pPr>
            <a:r>
              <a:rPr lang="en-US" dirty="0" smtClean="0">
                <a:solidFill>
                  <a:schemeClr val="bg1"/>
                </a:solidFill>
              </a:rPr>
              <a:t> </a:t>
            </a:r>
            <a:r>
              <a:rPr lang="en-US" dirty="0">
                <a:solidFill>
                  <a:schemeClr val="bg1"/>
                </a:solidFill>
              </a:rPr>
              <a:t>coasters on their "must-ride" list, or build them in </a:t>
            </a:r>
            <a:endParaRPr lang="en-US" dirty="0" smtClean="0">
              <a:solidFill>
                <a:schemeClr val="bg1"/>
              </a:solidFill>
            </a:endParaRPr>
          </a:p>
          <a:p>
            <a:pPr marL="0" indent="0" algn="just">
              <a:buNone/>
            </a:pPr>
            <a:r>
              <a:rPr lang="en-US" dirty="0" smtClean="0">
                <a:solidFill>
                  <a:schemeClr val="bg1"/>
                </a:solidFill>
              </a:rPr>
              <a:t>coaster </a:t>
            </a:r>
            <a:r>
              <a:rPr lang="en-US" dirty="0">
                <a:solidFill>
                  <a:schemeClr val="bg1"/>
                </a:solidFill>
              </a:rPr>
              <a:t>emulation games such as </a:t>
            </a:r>
            <a:endParaRPr lang="en-US" dirty="0" smtClean="0">
              <a:solidFill>
                <a:schemeClr val="bg1"/>
              </a:solidFill>
            </a:endParaRPr>
          </a:p>
          <a:p>
            <a:pPr marL="0" indent="0" algn="just">
              <a:buNone/>
            </a:pPr>
            <a:r>
              <a:rPr lang="en-US" i="1" dirty="0" smtClean="0">
                <a:solidFill>
                  <a:schemeClr val="bg1"/>
                </a:solidFill>
              </a:rPr>
              <a:t>Planet </a:t>
            </a:r>
            <a:r>
              <a:rPr lang="en-US" i="1" dirty="0">
                <a:solidFill>
                  <a:schemeClr val="bg1"/>
                </a:solidFill>
              </a:rPr>
              <a:t>Coaster</a:t>
            </a:r>
            <a:r>
              <a:rPr lang="en-US" dirty="0">
                <a:solidFill>
                  <a:schemeClr val="bg1"/>
                </a:solidFill>
              </a:rPr>
              <a:t> and </a:t>
            </a:r>
            <a:r>
              <a:rPr lang="en-US" i="1" dirty="0">
                <a:solidFill>
                  <a:schemeClr val="bg1"/>
                </a:solidFill>
              </a:rPr>
              <a:t>Rollercoaster Tycoon</a:t>
            </a:r>
            <a:r>
              <a:rPr lang="en-US" dirty="0">
                <a:solidFill>
                  <a:schemeClr val="bg1"/>
                </a:solidFill>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8610" y="365125"/>
            <a:ext cx="1698168" cy="2320398"/>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0745" y="3362324"/>
            <a:ext cx="2169011" cy="3258609"/>
          </a:xfrm>
          <a:prstGeom prst="rect">
            <a:avLst/>
          </a:prstGeom>
          <a:ln>
            <a:noFill/>
          </a:ln>
          <a:effectLst>
            <a:outerShdw blurRad="225425" dist="50800" dir="5220000" algn="ctr">
              <a:srgbClr val="000000">
                <a:alpha val="33000"/>
              </a:srgbClr>
            </a:outerShdw>
          </a:effectLst>
          <a:scene3d>
            <a:camera prst="isometricOffAxis2Left"/>
            <a:lightRig rig="harsh" dir="t">
              <a:rot lat="0" lon="0" rev="3000000"/>
            </a:lightRig>
          </a:scene3d>
          <a:sp3d extrusionH="254000" contourW="19050">
            <a:bevelT w="82550" h="44450" prst="angle"/>
            <a:bevelB w="82550" h="44450" prst="angle"/>
            <a:contourClr>
              <a:srgbClr val="FFFFFF"/>
            </a:contourClr>
          </a:sp3d>
        </p:spPr>
      </p:pic>
    </p:spTree>
    <p:extLst>
      <p:ext uri="{BB962C8B-B14F-4D97-AF65-F5344CB8AC3E}">
        <p14:creationId xmlns:p14="http://schemas.microsoft.com/office/powerpoint/2010/main" val="25743901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80" y="156754"/>
            <a:ext cx="5364480" cy="584775"/>
          </a:xfrm>
          <a:prstGeom prst="rect">
            <a:avLst/>
          </a:prstGeom>
          <a:noFill/>
        </p:spPr>
        <p:txBody>
          <a:bodyPr wrap="square" rtlCol="0">
            <a:spAutoFit/>
          </a:bodyPr>
          <a:lstStyle/>
          <a:p>
            <a:r>
              <a:rPr lang="en-US" sz="3200" dirty="0" smtClean="0">
                <a:solidFill>
                  <a:srgbClr val="FFFF00"/>
                </a:solidFill>
                <a:latin typeface="Permanent Marker" panose="02000000000000000000" pitchFamily="2" charset="0"/>
                <a:ea typeface="Permanent Marker" panose="02000000000000000000" pitchFamily="2" charset="0"/>
              </a:rPr>
              <a:t>Pulling It All Together</a:t>
            </a:r>
            <a:endParaRPr lang="en-US" sz="3200" dirty="0">
              <a:solidFill>
                <a:srgbClr val="FFFF00"/>
              </a:solidFill>
              <a:latin typeface="Permanent Marker" panose="02000000000000000000" pitchFamily="2" charset="0"/>
              <a:ea typeface="Permanent Marker" panose="02000000000000000000" pitchFamily="2" charset="0"/>
            </a:endParaRPr>
          </a:p>
        </p:txBody>
      </p:sp>
      <p:sp>
        <p:nvSpPr>
          <p:cNvPr id="4" name="TextBox 3"/>
          <p:cNvSpPr txBox="1"/>
          <p:nvPr/>
        </p:nvSpPr>
        <p:spPr>
          <a:xfrm>
            <a:off x="505097" y="914399"/>
            <a:ext cx="9588137" cy="1477328"/>
          </a:xfrm>
          <a:prstGeom prst="rect">
            <a:avLst/>
          </a:prstGeom>
          <a:noFill/>
        </p:spPr>
        <p:txBody>
          <a:bodyPr wrap="square" rtlCol="0">
            <a:spAutoFit/>
          </a:bodyPr>
          <a:lstStyle/>
          <a:p>
            <a:r>
              <a:rPr lang="en-US" dirty="0" smtClean="0">
                <a:solidFill>
                  <a:schemeClr val="bg1"/>
                </a:solidFill>
              </a:rPr>
              <a:t>With all of the pieces ready, we brought it together into our </a:t>
            </a:r>
            <a:r>
              <a:rPr lang="en-US" dirty="0" err="1" smtClean="0">
                <a:solidFill>
                  <a:schemeClr val="bg1"/>
                </a:solidFill>
              </a:rPr>
              <a:t>app.component.hml</a:t>
            </a:r>
            <a:r>
              <a:rPr lang="en-US" dirty="0" smtClean="0">
                <a:solidFill>
                  <a:schemeClr val="bg1"/>
                </a:solidFill>
              </a:rPr>
              <a:t>. In this case, we built the paragraph text directly into the app template for the sake of time. Just like everything else you’ve seen today about components however, this could have been easily made its own. The sample below demonstrates the components coming together. We then used much of the same </a:t>
            </a:r>
            <a:r>
              <a:rPr lang="en-US" dirty="0" err="1" smtClean="0">
                <a:solidFill>
                  <a:schemeClr val="bg1"/>
                </a:solidFill>
              </a:rPr>
              <a:t>CSS</a:t>
            </a:r>
            <a:r>
              <a:rPr lang="en-US" dirty="0" smtClean="0">
                <a:solidFill>
                  <a:schemeClr val="bg1"/>
                </a:solidFill>
              </a:rPr>
              <a:t> from team phase 1 for styling. And that’s it! That is how </a:t>
            </a:r>
            <a:r>
              <a:rPr lang="en-US" i="1" dirty="0" smtClean="0">
                <a:solidFill>
                  <a:schemeClr val="bg1"/>
                </a:solidFill>
              </a:rPr>
              <a:t>Coaster Crunch </a:t>
            </a:r>
            <a:r>
              <a:rPr lang="en-US" dirty="0" smtClean="0">
                <a:solidFill>
                  <a:schemeClr val="bg1"/>
                </a:solidFill>
              </a:rPr>
              <a:t>came together!</a:t>
            </a:r>
            <a:endParaRPr lang="en-US" dirty="0">
              <a:solidFill>
                <a:schemeClr val="bg1"/>
              </a:solidFill>
            </a:endParaRP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581" y="2468341"/>
            <a:ext cx="7490415" cy="41145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004695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hlinkClick r:id="rId2"/>
          </p:cNvPr>
          <p:cNvSpPr txBox="1"/>
          <p:nvPr/>
        </p:nvSpPr>
        <p:spPr>
          <a:xfrm>
            <a:off x="348343" y="174171"/>
            <a:ext cx="9762801" cy="707886"/>
          </a:xfrm>
          <a:prstGeom prst="rect">
            <a:avLst/>
          </a:prstGeom>
          <a:noFill/>
        </p:spPr>
        <p:txBody>
          <a:bodyPr wrap="none" rtlCol="0">
            <a:spAutoFit/>
          </a:bodyPr>
          <a:lstStyle/>
          <a:p>
            <a:r>
              <a:rPr lang="en-US" sz="4000" dirty="0" smtClean="0">
                <a:solidFill>
                  <a:srgbClr val="FFFF00"/>
                </a:solidFill>
                <a:latin typeface="Permanent Marker" panose="02000000000000000000" pitchFamily="2" charset="0"/>
                <a:ea typeface="Permanent Marker" panose="02000000000000000000" pitchFamily="2" charset="0"/>
              </a:rPr>
              <a:t>Check out the Coaster Crunch </a:t>
            </a:r>
            <a:r>
              <a:rPr lang="en-US" sz="4000" dirty="0" err="1" smtClean="0">
                <a:solidFill>
                  <a:srgbClr val="FFFF00"/>
                </a:solidFill>
                <a:latin typeface="Permanent Marker" panose="02000000000000000000" pitchFamily="2" charset="0"/>
                <a:ea typeface="Permanent Marker" panose="02000000000000000000" pitchFamily="2" charset="0"/>
              </a:rPr>
              <a:t>Github</a:t>
            </a:r>
            <a:r>
              <a:rPr lang="en-US" sz="4000" dirty="0" smtClean="0">
                <a:solidFill>
                  <a:srgbClr val="FFFF00"/>
                </a:solidFill>
                <a:latin typeface="Permanent Marker" panose="02000000000000000000" pitchFamily="2" charset="0"/>
                <a:ea typeface="Permanent Marker" panose="02000000000000000000" pitchFamily="2" charset="0"/>
              </a:rPr>
              <a:t>!</a:t>
            </a:r>
            <a:endParaRPr lang="en-US" sz="4000" dirty="0">
              <a:solidFill>
                <a:srgbClr val="FFFF00"/>
              </a:solidFill>
              <a:latin typeface="Permanent Marker" panose="02000000000000000000" pitchFamily="2" charset="0"/>
              <a:ea typeface="Permanent Marker" panose="02000000000000000000" pitchFamily="2" charset="0"/>
            </a:endParaRPr>
          </a:p>
        </p:txBody>
      </p:sp>
      <p:sp>
        <p:nvSpPr>
          <p:cNvPr id="3" name="Rectangle 2"/>
          <p:cNvSpPr/>
          <p:nvPr/>
        </p:nvSpPr>
        <p:spPr>
          <a:xfrm>
            <a:off x="348343" y="1071153"/>
            <a:ext cx="10502537" cy="707886"/>
          </a:xfrm>
          <a:prstGeom prst="rect">
            <a:avLst/>
          </a:prstGeom>
          <a:solidFill>
            <a:schemeClr val="bg1"/>
          </a:solidFill>
        </p:spPr>
        <p:txBody>
          <a:bodyPr wrap="square">
            <a:spAutoFit/>
          </a:bodyPr>
          <a:lstStyle/>
          <a:p>
            <a:r>
              <a:rPr lang="en-US" sz="4000" dirty="0">
                <a:solidFill>
                  <a:srgbClr val="FFFF00"/>
                </a:solidFill>
                <a:hlinkClick r:id="rId2"/>
              </a:rPr>
              <a:t>https://github.com/ibalukt/team-phase-2</a:t>
            </a:r>
            <a:endParaRPr lang="en-US" sz="4000" dirty="0">
              <a:solidFill>
                <a:srgbClr val="FFFF00"/>
              </a:solidFill>
            </a:endParaRPr>
          </a:p>
        </p:txBody>
      </p:sp>
    </p:spTree>
    <p:extLst>
      <p:ext uri="{BB962C8B-B14F-4D97-AF65-F5344CB8AC3E}">
        <p14:creationId xmlns:p14="http://schemas.microsoft.com/office/powerpoint/2010/main" val="41059343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38200" y="0"/>
            <a:ext cx="10515600" cy="1538288"/>
          </a:xfrm>
        </p:spPr>
        <p:txBody>
          <a:bodyPr/>
          <a:lstStyle/>
          <a:p>
            <a:pPr algn="ctr"/>
            <a:r>
              <a:rPr lang="en-US" sz="7200" dirty="0" smtClean="0">
                <a:solidFill>
                  <a:srgbClr val="FFFF00"/>
                </a:solidFill>
                <a:latin typeface="Permanent Marker" panose="02000000000000000000" pitchFamily="2" charset="0"/>
                <a:ea typeface="Permanent Marker" panose="02000000000000000000" pitchFamily="2" charset="0"/>
              </a:rPr>
              <a:t>DESIGN</a:t>
            </a:r>
            <a:endParaRPr lang="en-US" sz="7200" dirty="0">
              <a:solidFill>
                <a:srgbClr val="FFFF00"/>
              </a:solidFill>
              <a:latin typeface="Permanent Marker" panose="02000000000000000000" pitchFamily="2" charset="0"/>
              <a:ea typeface="Permanent Marker" panose="02000000000000000000" pitchFamily="2" charset="0"/>
            </a:endParaRPr>
          </a:p>
        </p:txBody>
      </p:sp>
      <p:pic>
        <p:nvPicPr>
          <p:cNvPr id="15" name="Content Placeholder 14"/>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r="4433" b="7447"/>
          <a:stretch/>
        </p:blipFill>
        <p:spPr>
          <a:xfrm>
            <a:off x="838200" y="1320575"/>
            <a:ext cx="4474029" cy="2434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 Placeholder 10"/>
          <p:cNvSpPr>
            <a:spLocks noGrp="1"/>
          </p:cNvSpPr>
          <p:nvPr>
            <p:ph sz="half" idx="2"/>
          </p:nvPr>
        </p:nvSpPr>
        <p:spPr>
          <a:xfrm>
            <a:off x="6172200" y="1320574"/>
            <a:ext cx="5181600" cy="5446055"/>
          </a:xfrm>
        </p:spPr>
        <p:txBody>
          <a:bodyPr>
            <a:normAutofit/>
          </a:bodyPr>
          <a:lstStyle/>
          <a:p>
            <a:r>
              <a:rPr lang="en-US" sz="3200" dirty="0" smtClean="0">
                <a:solidFill>
                  <a:schemeClr val="bg1"/>
                </a:solidFill>
              </a:rPr>
              <a:t>The Page is broken into 3  major components: The main bar graph, a collapsible data table and three pie charts.</a:t>
            </a:r>
          </a:p>
          <a:p>
            <a:endParaRPr lang="en-US" sz="3200" dirty="0">
              <a:solidFill>
                <a:schemeClr val="bg1"/>
              </a:solidFill>
            </a:endParaRPr>
          </a:p>
          <a:p>
            <a:r>
              <a:rPr lang="en-US" sz="3200" dirty="0" smtClean="0">
                <a:solidFill>
                  <a:schemeClr val="bg1"/>
                </a:solidFill>
              </a:rPr>
              <a:t>Here we have a sample of the main bar graph and one of the pie charts. We will go into greater detail on their inner workings soon.</a:t>
            </a:r>
            <a:endParaRPr lang="en-US" sz="3200" dirty="0">
              <a:solidFill>
                <a:schemeClr val="bg1"/>
              </a:solidFill>
            </a:endParaRPr>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r="4887" b="6443"/>
          <a:stretch/>
        </p:blipFill>
        <p:spPr>
          <a:xfrm>
            <a:off x="828020" y="4129968"/>
            <a:ext cx="4462438" cy="2466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833167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381"/>
            <a:ext cx="10515600" cy="1325563"/>
          </a:xfrm>
        </p:spPr>
        <p:txBody>
          <a:bodyPr/>
          <a:lstStyle/>
          <a:p>
            <a:pPr algn="ctr"/>
            <a:r>
              <a:rPr lang="en-US" sz="7200" dirty="0">
                <a:solidFill>
                  <a:srgbClr val="FFFF00"/>
                </a:solidFill>
                <a:latin typeface="Permanent Marker" panose="02000000000000000000" pitchFamily="2" charset="0"/>
                <a:ea typeface="Permanent Marker" panose="02000000000000000000" pitchFamily="2" charset="0"/>
              </a:rPr>
              <a:t>DESIGN</a:t>
            </a:r>
            <a:endParaRPr lang="en-US" dirty="0"/>
          </a:p>
        </p:txBody>
      </p:sp>
      <p:sp>
        <p:nvSpPr>
          <p:cNvPr id="7" name="TextBox 6"/>
          <p:cNvSpPr txBox="1"/>
          <p:nvPr/>
        </p:nvSpPr>
        <p:spPr>
          <a:xfrm>
            <a:off x="838200" y="1291176"/>
            <a:ext cx="10733314" cy="1569660"/>
          </a:xfrm>
          <a:prstGeom prst="rect">
            <a:avLst/>
          </a:prstGeom>
          <a:noFill/>
        </p:spPr>
        <p:txBody>
          <a:bodyPr wrap="square" rtlCol="0">
            <a:spAutoFit/>
          </a:bodyPr>
          <a:lstStyle/>
          <a:p>
            <a:r>
              <a:rPr lang="en-US" sz="2400" dirty="0" smtClean="0">
                <a:solidFill>
                  <a:schemeClr val="bg1"/>
                </a:solidFill>
              </a:rPr>
              <a:t>For color design, we wanted the page to be bright and even a little loud. We drew inspiration from the basic color combination associated with carnivals and circuses; red and yellow. </a:t>
            </a:r>
            <a:r>
              <a:rPr lang="en-US" sz="2400" dirty="0">
                <a:solidFill>
                  <a:schemeClr val="bg1"/>
                </a:solidFill>
              </a:rPr>
              <a:t>Blue is </a:t>
            </a:r>
            <a:r>
              <a:rPr lang="en-US" sz="2400" dirty="0" smtClean="0">
                <a:solidFill>
                  <a:schemeClr val="bg1"/>
                </a:solidFill>
              </a:rPr>
              <a:t>a complementary color in this design scheme. Each color can commonly be found on roller coasters as well.  </a:t>
            </a:r>
            <a:endParaRPr lang="en-US" sz="2400" dirty="0">
              <a:solidFill>
                <a:schemeClr val="bg1"/>
              </a:solidFill>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34805"/>
          <a:stretch/>
        </p:blipFill>
        <p:spPr>
          <a:xfrm>
            <a:off x="936170" y="3190670"/>
            <a:ext cx="2653739" cy="22932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615" t="410" r="17316" b="10392"/>
          <a:stretch/>
        </p:blipFill>
        <p:spPr>
          <a:xfrm>
            <a:off x="5101116" y="3220520"/>
            <a:ext cx="2907233" cy="23698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Content Placeholder 12"/>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r="27839"/>
          <a:stretch/>
        </p:blipFill>
        <p:spPr>
          <a:xfrm>
            <a:off x="8931727" y="3220520"/>
            <a:ext cx="2857502" cy="22222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009620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FFFF00"/>
                </a:solidFill>
                <a:latin typeface="Permanent Marker" panose="02000000000000000000" pitchFamily="2" charset="0"/>
                <a:ea typeface="Permanent Marker" panose="02000000000000000000" pitchFamily="2" charset="0"/>
              </a:rPr>
              <a:t>The Database</a:t>
            </a:r>
            <a:endParaRPr lang="en-US" dirty="0">
              <a:solidFill>
                <a:srgbClr val="FFFF00"/>
              </a:solidFill>
              <a:latin typeface="Permanent Marker" panose="02000000000000000000" pitchFamily="2" charset="0"/>
              <a:ea typeface="Permanent Marker" panose="02000000000000000000" pitchFamily="2" charset="0"/>
            </a:endParaRPr>
          </a:p>
        </p:txBody>
      </p:sp>
      <p:sp>
        <p:nvSpPr>
          <p:cNvPr id="6" name="Content Placeholder 5"/>
          <p:cNvSpPr>
            <a:spLocks noGrp="1"/>
          </p:cNvSpPr>
          <p:nvPr>
            <p:ph idx="1"/>
          </p:nvPr>
        </p:nvSpPr>
        <p:spPr/>
        <p:txBody>
          <a:bodyPr/>
          <a:lstStyle/>
          <a:p>
            <a:r>
              <a:rPr lang="en-US" dirty="0">
                <a:solidFill>
                  <a:schemeClr val="bg1"/>
                </a:solidFill>
              </a:rPr>
              <a:t>The database that we used consists of 508 </a:t>
            </a:r>
            <a:r>
              <a:rPr lang="en-US" dirty="0" err="1">
                <a:solidFill>
                  <a:schemeClr val="bg1"/>
                </a:solidFill>
              </a:rPr>
              <a:t>JSON</a:t>
            </a:r>
            <a:r>
              <a:rPr lang="en-US" dirty="0">
                <a:solidFill>
                  <a:schemeClr val="bg1"/>
                </a:solidFill>
              </a:rPr>
              <a:t> objects. These objects have 7 key value pairs that we used to generate the results that you see on this project. </a:t>
            </a:r>
            <a:endParaRPr lang="en-US" dirty="0" smtClean="0">
              <a:solidFill>
                <a:schemeClr val="bg1"/>
              </a:solidFill>
            </a:endParaRPr>
          </a:p>
          <a:p>
            <a:endParaRPr lang="en-US" dirty="0">
              <a:solidFill>
                <a:schemeClr val="bg1"/>
              </a:solidFill>
            </a:endParaRPr>
          </a:p>
          <a:p>
            <a:r>
              <a:rPr lang="en-US" dirty="0" smtClean="0">
                <a:solidFill>
                  <a:schemeClr val="bg1"/>
                </a:solidFill>
              </a:rPr>
              <a:t>These </a:t>
            </a:r>
            <a:r>
              <a:rPr lang="en-US" dirty="0">
                <a:solidFill>
                  <a:schemeClr val="bg1"/>
                </a:solidFill>
              </a:rPr>
              <a:t>value pairs are name, length, height, speed, type, park, and continent. With this database, users are visually presented multiple charts that break down different statistics, from coasters per continent, to average speed and more.</a:t>
            </a:r>
          </a:p>
        </p:txBody>
      </p:sp>
    </p:spTree>
    <p:extLst>
      <p:ext uri="{BB962C8B-B14F-4D97-AF65-F5344CB8AC3E}">
        <p14:creationId xmlns:p14="http://schemas.microsoft.com/office/powerpoint/2010/main" val="2471928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latin typeface="Permanent Marker" panose="02000000000000000000" pitchFamily="2" charset="0"/>
                <a:ea typeface="Permanent Marker" panose="02000000000000000000" pitchFamily="2" charset="0"/>
              </a:rPr>
              <a:t>The Database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842" y="1607911"/>
            <a:ext cx="6117288" cy="4351338"/>
          </a:xfrm>
        </p:spPr>
      </p:pic>
      <p:sp>
        <p:nvSpPr>
          <p:cNvPr id="5" name="TextBox 4"/>
          <p:cNvSpPr txBox="1"/>
          <p:nvPr/>
        </p:nvSpPr>
        <p:spPr>
          <a:xfrm>
            <a:off x="6618514" y="1607911"/>
            <a:ext cx="5344644" cy="4801314"/>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chemeClr val="bg1"/>
                </a:solidFill>
              </a:rPr>
              <a:t>The data can be accessed by the user with a table on the page. This table can be instantly sorted in ascending or descending order based on height, speed or length. </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smtClean="0">
                <a:solidFill>
                  <a:schemeClr val="bg1"/>
                </a:solidFill>
              </a:rPr>
              <a:t>The table is contained and scrollable, and the user my collapse that table at any time. The table will also show the user what type of material the coaster is built from, as well as the park  it operates in and on what continent.</a:t>
            </a:r>
          </a:p>
          <a:p>
            <a:endParaRPr lang="en-US" dirty="0"/>
          </a:p>
        </p:txBody>
      </p:sp>
    </p:spTree>
    <p:extLst>
      <p:ext uri="{BB962C8B-B14F-4D97-AF65-F5344CB8AC3E}">
        <p14:creationId xmlns:p14="http://schemas.microsoft.com/office/powerpoint/2010/main" val="38118025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600" dirty="0" smtClean="0">
                <a:solidFill>
                  <a:srgbClr val="FFFF00"/>
                </a:solidFill>
                <a:latin typeface="Permanent Marker" panose="02000000000000000000" pitchFamily="2" charset="0"/>
                <a:ea typeface="Permanent Marker" panose="02000000000000000000" pitchFamily="2" charset="0"/>
              </a:rPr>
              <a:t>How is it all done?</a:t>
            </a:r>
            <a:endParaRPr lang="en-US" sz="6600" dirty="0">
              <a:solidFill>
                <a:srgbClr val="FFFF00"/>
              </a:solidFill>
              <a:latin typeface="Permanent Marker" panose="02000000000000000000" pitchFamily="2" charset="0"/>
              <a:ea typeface="Permanent Marker" panose="02000000000000000000" pitchFamily="2" charset="0"/>
            </a:endParaRP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4483932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00"/>
                </a:solidFill>
                <a:latin typeface="Permanent Marker" panose="02000000000000000000" pitchFamily="2" charset="0"/>
                <a:ea typeface="Permanent Marker" panose="02000000000000000000" pitchFamily="2" charset="0"/>
              </a:rPr>
              <a:t>What is Angular?</a:t>
            </a:r>
            <a:endParaRPr lang="en-US" dirty="0">
              <a:solidFill>
                <a:srgbClr val="FFFF00"/>
              </a:solidFill>
              <a:latin typeface="Permanent Marker" panose="02000000000000000000" pitchFamily="2" charset="0"/>
              <a:ea typeface="Permanent Marker" panose="02000000000000000000" pitchFamily="2" charset="0"/>
            </a:endParaRPr>
          </a:p>
        </p:txBody>
      </p:sp>
      <p:sp>
        <p:nvSpPr>
          <p:cNvPr id="3" name="Content Placeholder 2"/>
          <p:cNvSpPr>
            <a:spLocks noGrp="1"/>
          </p:cNvSpPr>
          <p:nvPr>
            <p:ph idx="1"/>
          </p:nvPr>
        </p:nvSpPr>
        <p:spPr>
          <a:xfrm>
            <a:off x="838200" y="1534886"/>
            <a:ext cx="10515600" cy="2786743"/>
          </a:xfrm>
        </p:spPr>
        <p:txBody>
          <a:bodyPr/>
          <a:lstStyle/>
          <a:p>
            <a:r>
              <a:rPr lang="en-US" dirty="0" smtClean="0">
                <a:solidFill>
                  <a:schemeClr val="bg1"/>
                </a:solidFill>
              </a:rPr>
              <a:t>Angular </a:t>
            </a:r>
            <a:r>
              <a:rPr lang="en-US" dirty="0">
                <a:solidFill>
                  <a:schemeClr val="bg1"/>
                </a:solidFill>
              </a:rPr>
              <a:t>is a platform and framework for building client applications in html and typescript. Angular applications are written using typescript (similar to </a:t>
            </a:r>
            <a:r>
              <a:rPr lang="en-US" dirty="0" err="1" smtClean="0">
                <a:solidFill>
                  <a:schemeClr val="bg1"/>
                </a:solidFill>
              </a:rPr>
              <a:t>javascript</a:t>
            </a:r>
            <a:r>
              <a:rPr lang="en-US" dirty="0" smtClean="0">
                <a:solidFill>
                  <a:schemeClr val="bg1"/>
                </a:solidFill>
              </a:rPr>
              <a:t>) and is </a:t>
            </a:r>
            <a:r>
              <a:rPr lang="en-US" dirty="0">
                <a:solidFill>
                  <a:schemeClr val="bg1"/>
                </a:solidFill>
              </a:rPr>
              <a:t>developed by google.</a:t>
            </a:r>
          </a:p>
          <a:p>
            <a:r>
              <a:rPr lang="en-US" dirty="0" smtClean="0">
                <a:solidFill>
                  <a:schemeClr val="bg1"/>
                </a:solidFill>
              </a:rPr>
              <a:t>Angular </a:t>
            </a:r>
            <a:r>
              <a:rPr lang="en-US" dirty="0">
                <a:solidFill>
                  <a:schemeClr val="bg1"/>
                </a:solidFill>
              </a:rPr>
              <a:t>has 3 versions (Angular </a:t>
            </a:r>
            <a:r>
              <a:rPr lang="en-US" dirty="0" err="1">
                <a:solidFill>
                  <a:schemeClr val="bg1"/>
                </a:solidFill>
              </a:rPr>
              <a:t>js</a:t>
            </a:r>
            <a:r>
              <a:rPr lang="en-US" dirty="0">
                <a:solidFill>
                  <a:schemeClr val="bg1"/>
                </a:solidFill>
              </a:rPr>
              <a:t>, Angular 2, Angular 4, Angular 5 on the way?)</a:t>
            </a:r>
          </a:p>
          <a:p>
            <a:r>
              <a:rPr lang="en-US" dirty="0" smtClean="0">
                <a:solidFill>
                  <a:schemeClr val="bg1"/>
                </a:solidFill>
              </a:rPr>
              <a:t>Websites </a:t>
            </a:r>
            <a:r>
              <a:rPr lang="en-US" dirty="0">
                <a:solidFill>
                  <a:schemeClr val="bg1"/>
                </a:solidFill>
              </a:rPr>
              <a:t>built with A</a:t>
            </a:r>
            <a:r>
              <a:rPr lang="en-US" dirty="0" smtClean="0">
                <a:solidFill>
                  <a:schemeClr val="bg1"/>
                </a:solidFill>
              </a:rPr>
              <a:t>ngular include </a:t>
            </a:r>
            <a:r>
              <a:rPr lang="en-US" dirty="0" err="1" smtClean="0">
                <a:solidFill>
                  <a:schemeClr val="bg1"/>
                </a:solidFill>
              </a:rPr>
              <a:t>Paypal</a:t>
            </a:r>
            <a:r>
              <a:rPr lang="en-US" dirty="0" smtClean="0">
                <a:solidFill>
                  <a:schemeClr val="bg1"/>
                </a:solidFill>
              </a:rPr>
              <a:t> and Netflix</a:t>
            </a:r>
            <a:endParaRPr lang="en-US" dirty="0">
              <a:solidFill>
                <a:schemeClr val="bg1"/>
              </a:solidFill>
            </a:endParaRPr>
          </a:p>
        </p:txBody>
      </p:sp>
      <p:pic>
        <p:nvPicPr>
          <p:cNvPr id="4" name="Picture 3" descr="Screen Clipping"/>
          <p:cNvPicPr>
            <a:picLocks noChangeAspect="1"/>
          </p:cNvPicPr>
          <p:nvPr/>
        </p:nvPicPr>
        <p:blipFill rotWithShape="1">
          <a:blip r:embed="rId2" cstate="print">
            <a:extLst>
              <a:ext uri="{28A0092B-C50C-407E-A947-70E740481C1C}">
                <a14:useLocalDpi xmlns:a14="http://schemas.microsoft.com/office/drawing/2010/main" val="0"/>
              </a:ext>
            </a:extLst>
          </a:blip>
          <a:srcRect b="15814"/>
          <a:stretch/>
        </p:blipFill>
        <p:spPr>
          <a:xfrm>
            <a:off x="968829" y="4479740"/>
            <a:ext cx="4498589" cy="17033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Screen Clipping"/>
          <p:cNvPicPr>
            <a:picLocks noChangeAspect="1"/>
          </p:cNvPicPr>
          <p:nvPr/>
        </p:nvPicPr>
        <p:blipFill rotWithShape="1">
          <a:blip r:embed="rId3" cstate="print">
            <a:extLst>
              <a:ext uri="{28A0092B-C50C-407E-A947-70E740481C1C}">
                <a14:useLocalDpi xmlns:a14="http://schemas.microsoft.com/office/drawing/2010/main" val="0"/>
              </a:ext>
            </a:extLst>
          </a:blip>
          <a:srcRect b="22339"/>
          <a:stretch/>
        </p:blipFill>
        <p:spPr>
          <a:xfrm>
            <a:off x="6259286" y="4479741"/>
            <a:ext cx="4996543" cy="17033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63415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162</TotalTime>
  <Words>2530</Words>
  <Application>Microsoft Office PowerPoint</Application>
  <PresentationFormat>Widescreen</PresentationFormat>
  <Paragraphs>105</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Permanent Marker</vt:lpstr>
      <vt:lpstr>Times New Roman</vt:lpstr>
      <vt:lpstr>Office Theme</vt:lpstr>
      <vt:lpstr>Coaster Crunch</vt:lpstr>
      <vt:lpstr>What is Coaster Crunch?</vt:lpstr>
      <vt:lpstr>Who is it for?</vt:lpstr>
      <vt:lpstr>DESIGN</vt:lpstr>
      <vt:lpstr>DESIGN</vt:lpstr>
      <vt:lpstr>The Database</vt:lpstr>
      <vt:lpstr>The Database</vt:lpstr>
      <vt:lpstr>How is it all done?</vt:lpstr>
      <vt:lpstr>What is Angular?</vt:lpstr>
      <vt:lpstr>Angular Overview</vt:lpstr>
      <vt:lpstr>Angular OVERVIEW</vt:lpstr>
      <vt:lpstr>PowerPoint Presentation</vt:lpstr>
      <vt:lpstr>ANgularOverview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Dunwoody College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Coaster Crunch</dc:title>
  <dc:creator>Pacella, LaRissa Kaye</dc:creator>
  <cp:lastModifiedBy>Pacella, LaRissa Kaye</cp:lastModifiedBy>
  <cp:revision>20</cp:revision>
  <dcterms:created xsi:type="dcterms:W3CDTF">2018-05-10T15:29:23Z</dcterms:created>
  <dcterms:modified xsi:type="dcterms:W3CDTF">2018-05-13T21:42:07Z</dcterms:modified>
</cp:coreProperties>
</file>